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66" r:id="rId2"/>
    <p:sldId id="259" r:id="rId3"/>
    <p:sldId id="270" r:id="rId4"/>
    <p:sldId id="257" r:id="rId5"/>
    <p:sldId id="258" r:id="rId6"/>
    <p:sldId id="264" r:id="rId7"/>
    <p:sldId id="265" r:id="rId8"/>
    <p:sldId id="262" r:id="rId9"/>
    <p:sldId id="267" r:id="rId10"/>
    <p:sldId id="268" r:id="rId11"/>
    <p:sldId id="269" r:id="rId12"/>
    <p:sldId id="261" r:id="rId13"/>
    <p:sldId id="260" r:id="rId14"/>
    <p:sldId id="271" r:id="rId15"/>
    <p:sldId id="272" r:id="rId1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DC6CD488-A2DF-45B5-B936-44242A630E48}" type="datetimeFigureOut">
              <a:rPr lang="en-US" smtClean="0"/>
              <a:pPr/>
              <a:t>6/29/2012</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F8376A3C-F678-4960-8410-B7C7BB359A4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64192-F4F1-4CAC-A8FE-E2A292C00C7A}" type="datetimeFigureOut">
              <a:rPr lang="en-US" smtClean="0"/>
              <a:pPr/>
              <a:t>6/29/2012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B8C94-0AFD-4850-BD51-91851F9602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64192-F4F1-4CAC-A8FE-E2A292C00C7A}" type="datetimeFigureOut">
              <a:rPr lang="en-US" smtClean="0"/>
              <a:pPr/>
              <a:t>6/29/2012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B8C94-0AFD-4850-BD51-91851F9602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brunotu.weebly.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history.com/topics/american-revolution/videos" TargetMode="External"/><Relationship Id="rId2" Type="http://schemas.openxmlformats.org/officeDocument/2006/relationships/hyperlink" Target="http://prezi.com/qnw7uizbtwxp/causes-of-the-american-revolu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b="1" dirty="0" smtClean="0"/>
              <a:t>Creating a Literacy-Rich Curriculum Unit</a:t>
            </a:r>
            <a:endParaRPr lang="en-US" b="1" dirty="0"/>
          </a:p>
        </p:txBody>
      </p:sp>
      <p:sp>
        <p:nvSpPr>
          <p:cNvPr id="3" name="Content Placeholder 2"/>
          <p:cNvSpPr>
            <a:spLocks noGrp="1"/>
          </p:cNvSpPr>
          <p:nvPr>
            <p:ph idx="1"/>
          </p:nvPr>
        </p:nvSpPr>
        <p:spPr/>
        <p:txBody>
          <a:bodyPr/>
          <a:lstStyle/>
          <a:p>
            <a:pPr algn="ctr">
              <a:buNone/>
            </a:pPr>
            <a:r>
              <a:rPr lang="en-US" dirty="0" smtClean="0"/>
              <a:t>HCPS Grade 8 Social Studies Unit One:</a:t>
            </a:r>
          </a:p>
          <a:p>
            <a:pPr algn="ctr">
              <a:buNone/>
            </a:pPr>
            <a:r>
              <a:rPr lang="en-US" i="1" dirty="0" smtClean="0"/>
              <a:t>Rise of America</a:t>
            </a:r>
            <a:endParaRPr lang="en-US" i="1" dirty="0"/>
          </a:p>
        </p:txBody>
      </p:sp>
      <p:sp>
        <p:nvSpPr>
          <p:cNvPr id="4" name="Explosion 2 3"/>
          <p:cNvSpPr/>
          <p:nvPr/>
        </p:nvSpPr>
        <p:spPr>
          <a:xfrm>
            <a:off x="2362200" y="2819400"/>
            <a:ext cx="4572000" cy="2286000"/>
          </a:xfrm>
          <a:prstGeom prst="irregularSeal2">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hlinkClick r:id="rId3"/>
              </a:rPr>
              <a:t>Website</a:t>
            </a:r>
            <a:endParaRPr lang="en-US" sz="3200" dirty="0" smtClean="0">
              <a:solidFill>
                <a:srgbClr val="C00000"/>
              </a:solidFill>
            </a:endParaRPr>
          </a:p>
          <a:p>
            <a:pPr algn="ctr"/>
            <a:endParaRPr lang="en-US" dirty="0">
              <a:solidFill>
                <a:srgbClr val="C00000"/>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b="1" dirty="0" smtClean="0">
                <a:ln>
                  <a:solidFill>
                    <a:schemeClr val="tx1"/>
                  </a:solidFill>
                </a:ln>
                <a:solidFill>
                  <a:schemeClr val="bg1"/>
                </a:solidFill>
              </a:rPr>
              <a:t>Use of Multiple Literacies</a:t>
            </a:r>
            <a:endParaRPr lang="en-US" b="1" dirty="0">
              <a:ln>
                <a:solidFill>
                  <a:schemeClr val="tx1"/>
                </a:solidFill>
              </a:ln>
              <a:solidFill>
                <a:schemeClr val="bg1"/>
              </a:solidFill>
            </a:endParaRPr>
          </a:p>
        </p:txBody>
      </p:sp>
      <p:sp>
        <p:nvSpPr>
          <p:cNvPr id="3" name="Content Placeholder 2"/>
          <p:cNvSpPr>
            <a:spLocks noGrp="1"/>
          </p:cNvSpPr>
          <p:nvPr>
            <p:ph idx="1"/>
          </p:nvPr>
        </p:nvSpPr>
        <p:spPr>
          <a:xfrm>
            <a:off x="457200" y="1371600"/>
            <a:ext cx="8229600" cy="4953000"/>
          </a:xfrm>
          <a:solidFill>
            <a:schemeClr val="bg1"/>
          </a:solidFill>
          <a:ln>
            <a:solidFill>
              <a:schemeClr val="tx1"/>
            </a:solidFill>
          </a:ln>
        </p:spPr>
        <p:txBody>
          <a:bodyPr>
            <a:normAutofit/>
          </a:bodyPr>
          <a:lstStyle/>
          <a:p>
            <a:r>
              <a:rPr lang="en-US" b="1" dirty="0" smtClean="0"/>
              <a:t>Included:</a:t>
            </a:r>
          </a:p>
          <a:p>
            <a:pPr lvl="1"/>
            <a:r>
              <a:rPr lang="en-US" dirty="0" smtClean="0"/>
              <a:t>Did I mention the text, the atlas, and maps?</a:t>
            </a:r>
          </a:p>
          <a:p>
            <a:r>
              <a:rPr lang="en-US" b="1" dirty="0" smtClean="0"/>
              <a:t>Missing:</a:t>
            </a:r>
          </a:p>
          <a:p>
            <a:pPr lvl="1"/>
            <a:r>
              <a:rPr lang="en-US" dirty="0" smtClean="0"/>
              <a:t>Everything else!</a:t>
            </a:r>
          </a:p>
          <a:p>
            <a:r>
              <a:rPr lang="en-US" b="1" dirty="0" smtClean="0"/>
              <a:t>Improvements:  </a:t>
            </a:r>
            <a:r>
              <a:rPr lang="en-US" i="1" dirty="0" smtClean="0"/>
              <a:t>Where to begin?!</a:t>
            </a:r>
          </a:p>
          <a:p>
            <a:pPr lvl="1"/>
            <a:r>
              <a:rPr lang="en-US" dirty="0" smtClean="0"/>
              <a:t>Websites and databases and Web. 20. , OH MY!</a:t>
            </a:r>
          </a:p>
          <a:p>
            <a:pPr lvl="2"/>
            <a:r>
              <a:rPr lang="en-US" dirty="0" smtClean="0"/>
              <a:t>See website</a:t>
            </a:r>
          </a:p>
          <a:p>
            <a:pPr lvl="1"/>
            <a:r>
              <a:rPr lang="en-US" dirty="0" smtClean="0"/>
              <a:t>Video clips from The History Channel</a:t>
            </a:r>
          </a:p>
          <a:p>
            <a:pPr lvl="1"/>
            <a:r>
              <a:rPr lang="en-US" dirty="0" smtClean="0"/>
              <a:t>Games (yes, GAMES!)</a:t>
            </a:r>
          </a:p>
          <a:p>
            <a:pPr lvl="1"/>
            <a:endParaRPr lang="en-US" b="1" dirty="0"/>
          </a:p>
        </p:txBody>
      </p:sp>
      <p:pic>
        <p:nvPicPr>
          <p:cNvPr id="2051" name="Picture 3" descr="C:\Users\jamie\AppData\Local\Microsoft\Windows\Temporary Internet Files\Content.IE5\Y10I6V8V\MP900414039[1].jpg"/>
          <p:cNvPicPr>
            <a:picLocks noChangeAspect="1" noChangeArrowheads="1"/>
          </p:cNvPicPr>
          <p:nvPr/>
        </p:nvPicPr>
        <p:blipFill>
          <a:blip r:embed="rId3" cstate="print"/>
          <a:srcRect/>
          <a:stretch>
            <a:fillRect/>
          </a:stretch>
        </p:blipFill>
        <p:spPr bwMode="auto">
          <a:xfrm>
            <a:off x="6934200" y="4572000"/>
            <a:ext cx="1432545" cy="205740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 by="(-#ppt_w*2)" calcmode="lin" valueType="num">
                                      <p:cBhvr rctx="PPT">
                                        <p:cTn id="7" dur="500" autoRev="1" fill="hold">
                                          <p:stCondLst>
                                            <p:cond delay="0"/>
                                          </p:stCondLst>
                                        </p:cTn>
                                        <p:tgtEl>
                                          <p:spTgt spid="3">
                                            <p:bg/>
                                          </p:spTgt>
                                        </p:tgtEl>
                                        <p:attrNameLst>
                                          <p:attrName>ppt_w</p:attrName>
                                        </p:attrNameLst>
                                      </p:cBhvr>
                                    </p:anim>
                                    <p:anim by="(#ppt_w*0.50)" calcmode="lin" valueType="num">
                                      <p:cBhvr>
                                        <p:cTn id="8" dur="500" decel="50000" autoRev="1" fill="hold">
                                          <p:stCondLst>
                                            <p:cond delay="0"/>
                                          </p:stCondLst>
                                        </p:cTn>
                                        <p:tgtEl>
                                          <p:spTgt spid="3">
                                            <p:bg/>
                                          </p:spTgt>
                                        </p:tgtEl>
                                        <p:attrNameLst>
                                          <p:attrName>ppt_x</p:attrName>
                                        </p:attrNameLst>
                                      </p:cBhvr>
                                    </p:anim>
                                    <p:anim from="(-#ppt_h/2)" to="(#ppt_y)" calcmode="lin" valueType="num">
                                      <p:cBhvr>
                                        <p:cTn id="9" dur="1000" fill="hold">
                                          <p:stCondLst>
                                            <p:cond delay="0"/>
                                          </p:stCondLst>
                                        </p:cTn>
                                        <p:tgtEl>
                                          <p:spTgt spid="3">
                                            <p:bg/>
                                          </p:spTgt>
                                        </p:tgtEl>
                                        <p:attrNameLst>
                                          <p:attrName>ppt_y</p:attrName>
                                        </p:attrNameLst>
                                      </p:cBhvr>
                                    </p:anim>
                                    <p:animRot by="21600000">
                                      <p:cBhvr>
                                        <p:cTn id="10" dur="1000" fill="hold">
                                          <p:stCondLst>
                                            <p:cond delay="0"/>
                                          </p:stCondLst>
                                        </p:cTn>
                                        <p:tgtEl>
                                          <p:spTgt spid="3">
                                            <p:bg/>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1" end="1"/>
                                            </p:txEl>
                                          </p:spTgt>
                                        </p:tgtEl>
                                        <p:attrNameLst>
                                          <p:attrName>ppt_w</p:attrName>
                                        </p:attrNameLst>
                                      </p:cBhvr>
                                    </p:anim>
                                    <p:anim by="(#ppt_w*0.50)" calcmode="lin" valueType="num">
                                      <p:cBhvr>
                                        <p:cTn id="20" dur="500" decel="50000" autoRev="1" fill="hold">
                                          <p:stCondLst>
                                            <p:cond delay="0"/>
                                          </p:stCondLst>
                                        </p:cTn>
                                        <p:tgtEl>
                                          <p:spTgt spid="3">
                                            <p:txEl>
                                              <p:pRg st="1" end="1"/>
                                            </p:txEl>
                                          </p:spTgt>
                                        </p:tgtEl>
                                        <p:attrNameLst>
                                          <p:attrName>ppt_x</p:attrName>
                                        </p:attrNameLst>
                                      </p:cBhvr>
                                    </p:anim>
                                    <p:anim from="(-#ppt_h/2)" to="(#ppt_y)" calcmode="lin" valueType="num">
                                      <p:cBhvr>
                                        <p:cTn id="21" dur="1000" fill="hold">
                                          <p:stCondLst>
                                            <p:cond delay="0"/>
                                          </p:stCondLst>
                                        </p:cTn>
                                        <p:tgtEl>
                                          <p:spTgt spid="3">
                                            <p:txEl>
                                              <p:pRg st="1" end="1"/>
                                            </p:txEl>
                                          </p:spTgt>
                                        </p:tgtEl>
                                        <p:attrNameLst>
                                          <p:attrName>ppt_y</p:attrName>
                                        </p:attrNameLst>
                                      </p:cBhvr>
                                    </p:anim>
                                    <p:animRot by="21600000">
                                      <p:cBhvr>
                                        <p:cTn id="22" dur="1000" fill="hold">
                                          <p:stCondLst>
                                            <p:cond delay="0"/>
                                          </p:stCondLst>
                                        </p:cTn>
                                        <p:tgtEl>
                                          <p:spTgt spid="3">
                                            <p:txEl>
                                              <p:pRg st="1" end="1"/>
                                            </p:txEl>
                                          </p:spTgt>
                                        </p:tgtEl>
                                        <p:attrNameLst>
                                          <p:attrName>r</p:attrName>
                                        </p:attrNameLst>
                                      </p:cBhvr>
                                    </p:animRot>
                                  </p:childTnLst>
                                </p:cTn>
                              </p:par>
                              <p:par>
                                <p:cTn id="23" presetID="56" presetClass="entr" presetSubtype="0" fill="hold" grpId="0" nodeType="with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2" end="2"/>
                                            </p:txEl>
                                          </p:spTgt>
                                        </p:tgtEl>
                                        <p:attrNameLst>
                                          <p:attrName>ppt_w</p:attrName>
                                        </p:attrNameLst>
                                      </p:cBhvr>
                                    </p:anim>
                                    <p:anim by="(#ppt_w*0.50)" calcmode="lin" valueType="num">
                                      <p:cBhvr>
                                        <p:cTn id="26" dur="500" decel="50000" autoRev="1" fill="hold">
                                          <p:stCondLst>
                                            <p:cond delay="0"/>
                                          </p:stCondLst>
                                        </p:cTn>
                                        <p:tgtEl>
                                          <p:spTgt spid="3">
                                            <p:txEl>
                                              <p:pRg st="2" end="2"/>
                                            </p:txEl>
                                          </p:spTgt>
                                        </p:tgtEl>
                                        <p:attrNameLst>
                                          <p:attrName>ppt_x</p:attrName>
                                        </p:attrNameLst>
                                      </p:cBhvr>
                                    </p:anim>
                                    <p:anim from="(-#ppt_h/2)" to="(#ppt_y)" calcmode="lin" valueType="num">
                                      <p:cBhvr>
                                        <p:cTn id="27" dur="1000" fill="hold">
                                          <p:stCondLst>
                                            <p:cond delay="0"/>
                                          </p:stCondLst>
                                        </p:cTn>
                                        <p:tgtEl>
                                          <p:spTgt spid="3">
                                            <p:txEl>
                                              <p:pRg st="2" end="2"/>
                                            </p:txEl>
                                          </p:spTgt>
                                        </p:tgtEl>
                                        <p:attrNameLst>
                                          <p:attrName>ppt_y</p:attrName>
                                        </p:attrNameLst>
                                      </p:cBhvr>
                                    </p:anim>
                                    <p:animRot by="21600000">
                                      <p:cBhvr>
                                        <p:cTn id="28" dur="1000" fill="hold">
                                          <p:stCondLst>
                                            <p:cond delay="0"/>
                                          </p:stCondLst>
                                        </p:cTn>
                                        <p:tgtEl>
                                          <p:spTgt spid="3">
                                            <p:txEl>
                                              <p:pRg st="2" end="2"/>
                                            </p:txEl>
                                          </p:spTgt>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3">
                                            <p:txEl>
                                              <p:pRg st="4" end="4"/>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4" end="4"/>
                                            </p:txEl>
                                          </p:spTgt>
                                        </p:tgtEl>
                                        <p:attrNameLst>
                                          <p:attrName>ppt_w</p:attrName>
                                        </p:attrNameLst>
                                      </p:cBhvr>
                                    </p:anim>
                                    <p:anim by="(#ppt_w*0.50)" calcmode="lin" valueType="num">
                                      <p:cBhvr>
                                        <p:cTn id="38" dur="500" decel="50000" autoRev="1" fill="hold">
                                          <p:stCondLst>
                                            <p:cond delay="0"/>
                                          </p:stCondLst>
                                        </p:cTn>
                                        <p:tgtEl>
                                          <p:spTgt spid="3">
                                            <p:txEl>
                                              <p:pRg st="4" end="4"/>
                                            </p:txEl>
                                          </p:spTgt>
                                        </p:tgtEl>
                                        <p:attrNameLst>
                                          <p:attrName>ppt_x</p:attrName>
                                        </p:attrNameLst>
                                      </p:cBhvr>
                                    </p:anim>
                                    <p:anim from="(-#ppt_h/2)" to="(#ppt_y)" calcmode="lin" valueType="num">
                                      <p:cBhvr>
                                        <p:cTn id="39" dur="1000" fill="hold">
                                          <p:stCondLst>
                                            <p:cond delay="0"/>
                                          </p:stCondLst>
                                        </p:cTn>
                                        <p:tgtEl>
                                          <p:spTgt spid="3">
                                            <p:txEl>
                                              <p:pRg st="4" end="4"/>
                                            </p:txEl>
                                          </p:spTgt>
                                        </p:tgtEl>
                                        <p:attrNameLst>
                                          <p:attrName>ppt_y</p:attrName>
                                        </p:attrNameLst>
                                      </p:cBhvr>
                                    </p:anim>
                                    <p:animRot by="21600000">
                                      <p:cBhvr>
                                        <p:cTn id="40" dur="1000" fill="hold">
                                          <p:stCondLst>
                                            <p:cond delay="0"/>
                                          </p:stCondLst>
                                        </p:cTn>
                                        <p:tgtEl>
                                          <p:spTgt spid="3">
                                            <p:txEl>
                                              <p:pRg st="4" end="4"/>
                                            </p:txEl>
                                          </p:spTgt>
                                        </p:tgtEl>
                                        <p:attrNameLst>
                                          <p:attrName>r</p:attrName>
                                        </p:attrNameLst>
                                      </p:cBhvr>
                                    </p:animRot>
                                  </p:childTnLst>
                                </p:cTn>
                              </p:par>
                              <p:par>
                                <p:cTn id="41" presetID="56" presetClass="entr" presetSubtype="0" fill="hold" grpId="0" nodeType="withEffect">
                                  <p:stCondLst>
                                    <p:cond delay="0"/>
                                  </p:stCondLst>
                                  <p:iterate type="lt">
                                    <p:tmPct val="10000"/>
                                  </p:iterate>
                                  <p:childTnLst>
                                    <p:set>
                                      <p:cBhvr>
                                        <p:cTn id="42" dur="1" fill="hold">
                                          <p:stCondLst>
                                            <p:cond delay="0"/>
                                          </p:stCondLst>
                                        </p:cTn>
                                        <p:tgtEl>
                                          <p:spTgt spid="3">
                                            <p:txEl>
                                              <p:pRg st="5" end="5"/>
                                            </p:txEl>
                                          </p:spTgt>
                                        </p:tgtEl>
                                        <p:attrNameLst>
                                          <p:attrName>style.visibility</p:attrName>
                                        </p:attrNameLst>
                                      </p:cBhvr>
                                      <p:to>
                                        <p:strVal val="visible"/>
                                      </p:to>
                                    </p:set>
                                    <p:anim by="(-#ppt_w*2)" calcmode="lin" valueType="num">
                                      <p:cBhvr rctx="PPT">
                                        <p:cTn id="43" dur="500" autoRev="1" fill="hold">
                                          <p:stCondLst>
                                            <p:cond delay="0"/>
                                          </p:stCondLst>
                                        </p:cTn>
                                        <p:tgtEl>
                                          <p:spTgt spid="3">
                                            <p:txEl>
                                              <p:pRg st="5" end="5"/>
                                            </p:txEl>
                                          </p:spTgt>
                                        </p:tgtEl>
                                        <p:attrNameLst>
                                          <p:attrName>ppt_w</p:attrName>
                                        </p:attrNameLst>
                                      </p:cBhvr>
                                    </p:anim>
                                    <p:anim by="(#ppt_w*0.50)" calcmode="lin" valueType="num">
                                      <p:cBhvr>
                                        <p:cTn id="44" dur="500" decel="50000" autoRev="1" fill="hold">
                                          <p:stCondLst>
                                            <p:cond delay="0"/>
                                          </p:stCondLst>
                                        </p:cTn>
                                        <p:tgtEl>
                                          <p:spTgt spid="3">
                                            <p:txEl>
                                              <p:pRg st="5" end="5"/>
                                            </p:txEl>
                                          </p:spTgt>
                                        </p:tgtEl>
                                        <p:attrNameLst>
                                          <p:attrName>ppt_x</p:attrName>
                                        </p:attrNameLst>
                                      </p:cBhvr>
                                    </p:anim>
                                    <p:anim from="(-#ppt_h/2)" to="(#ppt_y)" calcmode="lin" valueType="num">
                                      <p:cBhvr>
                                        <p:cTn id="45" dur="1000" fill="hold">
                                          <p:stCondLst>
                                            <p:cond delay="0"/>
                                          </p:stCondLst>
                                        </p:cTn>
                                        <p:tgtEl>
                                          <p:spTgt spid="3">
                                            <p:txEl>
                                              <p:pRg st="5" end="5"/>
                                            </p:txEl>
                                          </p:spTgt>
                                        </p:tgtEl>
                                        <p:attrNameLst>
                                          <p:attrName>ppt_y</p:attrName>
                                        </p:attrNameLst>
                                      </p:cBhvr>
                                    </p:anim>
                                    <p:animRot by="21600000">
                                      <p:cBhvr>
                                        <p:cTn id="46" dur="1000" fill="hold">
                                          <p:stCondLst>
                                            <p:cond delay="0"/>
                                          </p:stCondLst>
                                        </p:cTn>
                                        <p:tgtEl>
                                          <p:spTgt spid="3">
                                            <p:txEl>
                                              <p:pRg st="5" end="5"/>
                                            </p:txEl>
                                          </p:spTgt>
                                        </p:tgtEl>
                                        <p:attrNameLst>
                                          <p:attrName>r</p:attrName>
                                        </p:attrNameLst>
                                      </p:cBhvr>
                                    </p:animRot>
                                  </p:childTnLst>
                                </p:cTn>
                              </p:par>
                            </p:childTnLst>
                          </p:cTn>
                        </p:par>
                        <p:par>
                          <p:cTn id="47" fill="hold">
                            <p:stCondLst>
                              <p:cond delay="4500"/>
                            </p:stCondLst>
                            <p:childTnLst>
                              <p:par>
                                <p:cTn id="48" presetID="26" presetClass="entr" presetSubtype="0" fill="hold" nodeType="after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wipe(down)">
                                      <p:cBhvr>
                                        <p:cTn id="50" dur="580">
                                          <p:stCondLst>
                                            <p:cond delay="0"/>
                                          </p:stCondLst>
                                        </p:cTn>
                                        <p:tgtEl>
                                          <p:spTgt spid="2051"/>
                                        </p:tgtEl>
                                      </p:cBhvr>
                                    </p:animEffect>
                                    <p:anim calcmode="lin" valueType="num">
                                      <p:cBhvr>
                                        <p:cTn id="51"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56" dur="26">
                                          <p:stCondLst>
                                            <p:cond delay="650"/>
                                          </p:stCondLst>
                                        </p:cTn>
                                        <p:tgtEl>
                                          <p:spTgt spid="2051"/>
                                        </p:tgtEl>
                                      </p:cBhvr>
                                      <p:to x="100000" y="60000"/>
                                    </p:animScale>
                                    <p:animScale>
                                      <p:cBhvr>
                                        <p:cTn id="57" dur="166" decel="50000">
                                          <p:stCondLst>
                                            <p:cond delay="676"/>
                                          </p:stCondLst>
                                        </p:cTn>
                                        <p:tgtEl>
                                          <p:spTgt spid="2051"/>
                                        </p:tgtEl>
                                      </p:cBhvr>
                                      <p:to x="100000" y="100000"/>
                                    </p:animScale>
                                    <p:animScale>
                                      <p:cBhvr>
                                        <p:cTn id="58" dur="26">
                                          <p:stCondLst>
                                            <p:cond delay="1312"/>
                                          </p:stCondLst>
                                        </p:cTn>
                                        <p:tgtEl>
                                          <p:spTgt spid="2051"/>
                                        </p:tgtEl>
                                      </p:cBhvr>
                                      <p:to x="100000" y="80000"/>
                                    </p:animScale>
                                    <p:animScale>
                                      <p:cBhvr>
                                        <p:cTn id="59" dur="166" decel="50000">
                                          <p:stCondLst>
                                            <p:cond delay="1338"/>
                                          </p:stCondLst>
                                        </p:cTn>
                                        <p:tgtEl>
                                          <p:spTgt spid="2051"/>
                                        </p:tgtEl>
                                      </p:cBhvr>
                                      <p:to x="100000" y="100000"/>
                                    </p:animScale>
                                    <p:animScale>
                                      <p:cBhvr>
                                        <p:cTn id="60" dur="26">
                                          <p:stCondLst>
                                            <p:cond delay="1642"/>
                                          </p:stCondLst>
                                        </p:cTn>
                                        <p:tgtEl>
                                          <p:spTgt spid="2051"/>
                                        </p:tgtEl>
                                      </p:cBhvr>
                                      <p:to x="100000" y="90000"/>
                                    </p:animScale>
                                    <p:animScale>
                                      <p:cBhvr>
                                        <p:cTn id="61" dur="166" decel="50000">
                                          <p:stCondLst>
                                            <p:cond delay="1668"/>
                                          </p:stCondLst>
                                        </p:cTn>
                                        <p:tgtEl>
                                          <p:spTgt spid="2051"/>
                                        </p:tgtEl>
                                      </p:cBhvr>
                                      <p:to x="100000" y="100000"/>
                                    </p:animScale>
                                    <p:animScale>
                                      <p:cBhvr>
                                        <p:cTn id="62" dur="26">
                                          <p:stCondLst>
                                            <p:cond delay="1808"/>
                                          </p:stCondLst>
                                        </p:cTn>
                                        <p:tgtEl>
                                          <p:spTgt spid="2051"/>
                                        </p:tgtEl>
                                      </p:cBhvr>
                                      <p:to x="100000" y="95000"/>
                                    </p:animScale>
                                    <p:animScale>
                                      <p:cBhvr>
                                        <p:cTn id="63" dur="166" decel="50000">
                                          <p:stCondLst>
                                            <p:cond delay="1834"/>
                                          </p:stCondLst>
                                        </p:cTn>
                                        <p:tgtEl>
                                          <p:spTgt spid="2051"/>
                                        </p:tgtEl>
                                      </p:cBhvr>
                                      <p:to x="100000" y="100000"/>
                                    </p:animScale>
                                  </p:childTnLst>
                                </p:cTn>
                              </p:par>
                              <p:par>
                                <p:cTn id="64" presetID="56" presetClass="entr" presetSubtype="0" fill="hold" grpId="0" nodeType="withEffect">
                                  <p:stCondLst>
                                    <p:cond delay="0"/>
                                  </p:stCondLst>
                                  <p:iterate type="lt">
                                    <p:tmPct val="10000"/>
                                  </p:iterate>
                                  <p:childTnLst>
                                    <p:set>
                                      <p:cBhvr>
                                        <p:cTn id="65" dur="1" fill="hold">
                                          <p:stCondLst>
                                            <p:cond delay="0"/>
                                          </p:stCondLst>
                                        </p:cTn>
                                        <p:tgtEl>
                                          <p:spTgt spid="3">
                                            <p:txEl>
                                              <p:pRg st="6" end="6"/>
                                            </p:txEl>
                                          </p:spTgt>
                                        </p:tgtEl>
                                        <p:attrNameLst>
                                          <p:attrName>style.visibility</p:attrName>
                                        </p:attrNameLst>
                                      </p:cBhvr>
                                      <p:to>
                                        <p:strVal val="visible"/>
                                      </p:to>
                                    </p:set>
                                    <p:anim by="(-#ppt_w*2)" calcmode="lin" valueType="num">
                                      <p:cBhvr rctx="PPT">
                                        <p:cTn id="66" dur="500" autoRev="1" fill="hold">
                                          <p:stCondLst>
                                            <p:cond delay="0"/>
                                          </p:stCondLst>
                                        </p:cTn>
                                        <p:tgtEl>
                                          <p:spTgt spid="3">
                                            <p:txEl>
                                              <p:pRg st="6" end="6"/>
                                            </p:txEl>
                                          </p:spTgt>
                                        </p:tgtEl>
                                        <p:attrNameLst>
                                          <p:attrName>ppt_w</p:attrName>
                                        </p:attrNameLst>
                                      </p:cBhvr>
                                    </p:anim>
                                    <p:anim by="(#ppt_w*0.50)" calcmode="lin" valueType="num">
                                      <p:cBhvr>
                                        <p:cTn id="67" dur="500" decel="50000" autoRev="1" fill="hold">
                                          <p:stCondLst>
                                            <p:cond delay="0"/>
                                          </p:stCondLst>
                                        </p:cTn>
                                        <p:tgtEl>
                                          <p:spTgt spid="3">
                                            <p:txEl>
                                              <p:pRg st="6" end="6"/>
                                            </p:txEl>
                                          </p:spTgt>
                                        </p:tgtEl>
                                        <p:attrNameLst>
                                          <p:attrName>ppt_x</p:attrName>
                                        </p:attrNameLst>
                                      </p:cBhvr>
                                    </p:anim>
                                    <p:anim from="(-#ppt_h/2)" to="(#ppt_y)" calcmode="lin" valueType="num">
                                      <p:cBhvr>
                                        <p:cTn id="68" dur="1000" fill="hold">
                                          <p:stCondLst>
                                            <p:cond delay="0"/>
                                          </p:stCondLst>
                                        </p:cTn>
                                        <p:tgtEl>
                                          <p:spTgt spid="3">
                                            <p:txEl>
                                              <p:pRg st="6" end="6"/>
                                            </p:txEl>
                                          </p:spTgt>
                                        </p:tgtEl>
                                        <p:attrNameLst>
                                          <p:attrName>ppt_y</p:attrName>
                                        </p:attrNameLst>
                                      </p:cBhvr>
                                    </p:anim>
                                    <p:animRot by="21600000">
                                      <p:cBhvr>
                                        <p:cTn id="69" dur="1000" fill="hold">
                                          <p:stCondLst>
                                            <p:cond delay="0"/>
                                          </p:stCondLst>
                                        </p:cTn>
                                        <p:tgtEl>
                                          <p:spTgt spid="3">
                                            <p:txEl>
                                              <p:pRg st="6" end="6"/>
                                            </p:txEl>
                                          </p:spTgt>
                                        </p:tgtEl>
                                        <p:attrNameLst>
                                          <p:attrName>r</p:attrName>
                                        </p:attrNameLst>
                                      </p:cBhvr>
                                    </p:animRot>
                                  </p:childTnLst>
                                </p:cTn>
                              </p:par>
                              <p:par>
                                <p:cTn id="70" presetID="56" presetClass="entr" presetSubtype="0" fill="hold" grpId="0" nodeType="withEffect">
                                  <p:stCondLst>
                                    <p:cond delay="0"/>
                                  </p:stCondLst>
                                  <p:iterate type="lt">
                                    <p:tmPct val="10000"/>
                                  </p:iterate>
                                  <p:childTnLst>
                                    <p:set>
                                      <p:cBhvr>
                                        <p:cTn id="71" dur="1" fill="hold">
                                          <p:stCondLst>
                                            <p:cond delay="0"/>
                                          </p:stCondLst>
                                        </p:cTn>
                                        <p:tgtEl>
                                          <p:spTgt spid="3">
                                            <p:txEl>
                                              <p:pRg st="7" end="7"/>
                                            </p:txEl>
                                          </p:spTgt>
                                        </p:tgtEl>
                                        <p:attrNameLst>
                                          <p:attrName>style.visibility</p:attrName>
                                        </p:attrNameLst>
                                      </p:cBhvr>
                                      <p:to>
                                        <p:strVal val="visible"/>
                                      </p:to>
                                    </p:set>
                                    <p:anim by="(-#ppt_w*2)" calcmode="lin" valueType="num">
                                      <p:cBhvr rctx="PPT">
                                        <p:cTn id="72" dur="500" autoRev="1" fill="hold">
                                          <p:stCondLst>
                                            <p:cond delay="0"/>
                                          </p:stCondLst>
                                        </p:cTn>
                                        <p:tgtEl>
                                          <p:spTgt spid="3">
                                            <p:txEl>
                                              <p:pRg st="7" end="7"/>
                                            </p:txEl>
                                          </p:spTgt>
                                        </p:tgtEl>
                                        <p:attrNameLst>
                                          <p:attrName>ppt_w</p:attrName>
                                        </p:attrNameLst>
                                      </p:cBhvr>
                                    </p:anim>
                                    <p:anim by="(#ppt_w*0.50)" calcmode="lin" valueType="num">
                                      <p:cBhvr>
                                        <p:cTn id="73" dur="500" decel="50000" autoRev="1" fill="hold">
                                          <p:stCondLst>
                                            <p:cond delay="0"/>
                                          </p:stCondLst>
                                        </p:cTn>
                                        <p:tgtEl>
                                          <p:spTgt spid="3">
                                            <p:txEl>
                                              <p:pRg st="7" end="7"/>
                                            </p:txEl>
                                          </p:spTgt>
                                        </p:tgtEl>
                                        <p:attrNameLst>
                                          <p:attrName>ppt_x</p:attrName>
                                        </p:attrNameLst>
                                      </p:cBhvr>
                                    </p:anim>
                                    <p:anim from="(-#ppt_h/2)" to="(#ppt_y)" calcmode="lin" valueType="num">
                                      <p:cBhvr>
                                        <p:cTn id="74" dur="1000" fill="hold">
                                          <p:stCondLst>
                                            <p:cond delay="0"/>
                                          </p:stCondLst>
                                        </p:cTn>
                                        <p:tgtEl>
                                          <p:spTgt spid="3">
                                            <p:txEl>
                                              <p:pRg st="7" end="7"/>
                                            </p:txEl>
                                          </p:spTgt>
                                        </p:tgtEl>
                                        <p:attrNameLst>
                                          <p:attrName>ppt_y</p:attrName>
                                        </p:attrNameLst>
                                      </p:cBhvr>
                                    </p:anim>
                                    <p:animRot by="21600000">
                                      <p:cBhvr>
                                        <p:cTn id="75" dur="1000" fill="hold">
                                          <p:stCondLst>
                                            <p:cond delay="0"/>
                                          </p:stCondLst>
                                        </p:cTn>
                                        <p:tgtEl>
                                          <p:spTgt spid="3">
                                            <p:txEl>
                                              <p:pRg st="7" end="7"/>
                                            </p:txEl>
                                          </p:spTgt>
                                        </p:tgtEl>
                                        <p:attrNameLst>
                                          <p:attrName>r</p:attrName>
                                        </p:attrNameLst>
                                      </p:cBhvr>
                                    </p:animRot>
                                  </p:childTnLst>
                                </p:cTn>
                              </p:par>
                              <p:par>
                                <p:cTn id="76" presetID="56" presetClass="entr" presetSubtype="0" fill="hold" grpId="0" nodeType="withEffect">
                                  <p:stCondLst>
                                    <p:cond delay="0"/>
                                  </p:stCondLst>
                                  <p:iterate type="lt">
                                    <p:tmPct val="10000"/>
                                  </p:iterate>
                                  <p:childTnLst>
                                    <p:set>
                                      <p:cBhvr>
                                        <p:cTn id="77" dur="1" fill="hold">
                                          <p:stCondLst>
                                            <p:cond delay="0"/>
                                          </p:stCondLst>
                                        </p:cTn>
                                        <p:tgtEl>
                                          <p:spTgt spid="3">
                                            <p:txEl>
                                              <p:pRg st="8" end="8"/>
                                            </p:txEl>
                                          </p:spTgt>
                                        </p:tgtEl>
                                        <p:attrNameLst>
                                          <p:attrName>style.visibility</p:attrName>
                                        </p:attrNameLst>
                                      </p:cBhvr>
                                      <p:to>
                                        <p:strVal val="visible"/>
                                      </p:to>
                                    </p:set>
                                    <p:anim by="(-#ppt_w*2)" calcmode="lin" valueType="num">
                                      <p:cBhvr rctx="PPT">
                                        <p:cTn id="78" dur="500" autoRev="1" fill="hold">
                                          <p:stCondLst>
                                            <p:cond delay="0"/>
                                          </p:stCondLst>
                                        </p:cTn>
                                        <p:tgtEl>
                                          <p:spTgt spid="3">
                                            <p:txEl>
                                              <p:pRg st="8" end="8"/>
                                            </p:txEl>
                                          </p:spTgt>
                                        </p:tgtEl>
                                        <p:attrNameLst>
                                          <p:attrName>ppt_w</p:attrName>
                                        </p:attrNameLst>
                                      </p:cBhvr>
                                    </p:anim>
                                    <p:anim by="(#ppt_w*0.50)" calcmode="lin" valueType="num">
                                      <p:cBhvr>
                                        <p:cTn id="79" dur="500" decel="50000" autoRev="1" fill="hold">
                                          <p:stCondLst>
                                            <p:cond delay="0"/>
                                          </p:stCondLst>
                                        </p:cTn>
                                        <p:tgtEl>
                                          <p:spTgt spid="3">
                                            <p:txEl>
                                              <p:pRg st="8" end="8"/>
                                            </p:txEl>
                                          </p:spTgt>
                                        </p:tgtEl>
                                        <p:attrNameLst>
                                          <p:attrName>ppt_x</p:attrName>
                                        </p:attrNameLst>
                                      </p:cBhvr>
                                    </p:anim>
                                    <p:anim from="(-#ppt_h/2)" to="(#ppt_y)" calcmode="lin" valueType="num">
                                      <p:cBhvr>
                                        <p:cTn id="80" dur="1000" fill="hold">
                                          <p:stCondLst>
                                            <p:cond delay="0"/>
                                          </p:stCondLst>
                                        </p:cTn>
                                        <p:tgtEl>
                                          <p:spTgt spid="3">
                                            <p:txEl>
                                              <p:pRg st="8" end="8"/>
                                            </p:txEl>
                                          </p:spTgt>
                                        </p:tgtEl>
                                        <p:attrNameLst>
                                          <p:attrName>ppt_y</p:attrName>
                                        </p:attrNameLst>
                                      </p:cBhvr>
                                    </p:anim>
                                    <p:animRot by="21600000">
                                      <p:cBhvr>
                                        <p:cTn id="81" dur="1000" fill="hold">
                                          <p:stCondLst>
                                            <p:cond delay="0"/>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257800" cy="1143000"/>
          </a:xfrm>
          <a:solidFill>
            <a:schemeClr val="bg1"/>
          </a:solidFill>
          <a:ln>
            <a:solidFill>
              <a:schemeClr val="tx1"/>
            </a:solidFill>
          </a:ln>
        </p:spPr>
        <p:txBody>
          <a:bodyPr>
            <a:normAutofit fontScale="90000"/>
          </a:bodyPr>
          <a:lstStyle/>
          <a:p>
            <a:r>
              <a:rPr lang="en-US" dirty="0" smtClean="0"/>
              <a:t>Strategic Reading and Learning</a:t>
            </a:r>
            <a:endParaRPr lang="en-US" dirty="0"/>
          </a:p>
        </p:txBody>
      </p:sp>
      <p:sp>
        <p:nvSpPr>
          <p:cNvPr id="3" name="Content Placeholder 2"/>
          <p:cNvSpPr>
            <a:spLocks noGrp="1"/>
          </p:cNvSpPr>
          <p:nvPr>
            <p:ph idx="1"/>
          </p:nvPr>
        </p:nvSpPr>
        <p:spPr>
          <a:xfrm>
            <a:off x="457200" y="1600200"/>
            <a:ext cx="8229600" cy="5029200"/>
          </a:xfrm>
          <a:solidFill>
            <a:schemeClr val="bg1"/>
          </a:solidFill>
          <a:ln>
            <a:solidFill>
              <a:schemeClr val="tx1"/>
            </a:solidFill>
          </a:ln>
        </p:spPr>
        <p:txBody>
          <a:bodyPr>
            <a:normAutofit fontScale="70000" lnSpcReduction="20000"/>
          </a:bodyPr>
          <a:lstStyle/>
          <a:p>
            <a:r>
              <a:rPr lang="en-US" b="1" dirty="0" smtClean="0"/>
              <a:t>Included:</a:t>
            </a:r>
          </a:p>
          <a:p>
            <a:pPr lvl="1"/>
            <a:r>
              <a:rPr lang="en-US" dirty="0" smtClean="0"/>
              <a:t>Loosely followed BDA format</a:t>
            </a:r>
          </a:p>
          <a:p>
            <a:pPr lvl="1"/>
            <a:r>
              <a:rPr lang="en-US" dirty="0" smtClean="0"/>
              <a:t>Pre-reading strategies:</a:t>
            </a:r>
          </a:p>
          <a:p>
            <a:pPr lvl="2"/>
            <a:r>
              <a:rPr lang="en-US" dirty="0" smtClean="0"/>
              <a:t>Brainstorming</a:t>
            </a:r>
          </a:p>
          <a:p>
            <a:pPr lvl="2"/>
            <a:r>
              <a:rPr lang="en-US" dirty="0" smtClean="0"/>
              <a:t>Previewing </a:t>
            </a:r>
          </a:p>
          <a:p>
            <a:pPr lvl="1"/>
            <a:r>
              <a:rPr lang="en-US" dirty="0" smtClean="0"/>
              <a:t>During/After Reading = Notes/Handouts</a:t>
            </a:r>
          </a:p>
          <a:p>
            <a:r>
              <a:rPr lang="en-US" b="1" dirty="0" smtClean="0"/>
              <a:t>Missing:</a:t>
            </a:r>
          </a:p>
          <a:p>
            <a:pPr lvl="1"/>
            <a:r>
              <a:rPr lang="en-US" dirty="0" smtClean="0"/>
              <a:t>Variety of during reading strategies and closure activities</a:t>
            </a:r>
          </a:p>
          <a:p>
            <a:r>
              <a:rPr lang="en-US" b="1" dirty="0" smtClean="0"/>
              <a:t>Improvements:</a:t>
            </a:r>
          </a:p>
          <a:p>
            <a:pPr lvl="1"/>
            <a:r>
              <a:rPr lang="en-US" dirty="0" smtClean="0"/>
              <a:t>Clarity and variety of before reading strategies</a:t>
            </a:r>
          </a:p>
          <a:p>
            <a:pPr lvl="1"/>
            <a:r>
              <a:rPr lang="en-US" dirty="0" smtClean="0"/>
              <a:t>Inclusion of multiple forms of during reading strategies</a:t>
            </a:r>
          </a:p>
          <a:p>
            <a:pPr lvl="2"/>
            <a:r>
              <a:rPr lang="en-US" dirty="0" smtClean="0"/>
              <a:t>Post-It annotations</a:t>
            </a:r>
          </a:p>
          <a:p>
            <a:pPr lvl="2"/>
            <a:r>
              <a:rPr lang="en-US" dirty="0" smtClean="0"/>
              <a:t>Reader’s Workshop</a:t>
            </a:r>
          </a:p>
          <a:p>
            <a:pPr lvl="2"/>
            <a:r>
              <a:rPr lang="en-US" dirty="0" smtClean="0"/>
              <a:t>MANY vocabulary activities</a:t>
            </a:r>
          </a:p>
          <a:p>
            <a:pPr lvl="2"/>
            <a:r>
              <a:rPr lang="en-US" dirty="0" smtClean="0"/>
              <a:t>Conversation between characters writing</a:t>
            </a:r>
          </a:p>
          <a:p>
            <a:pPr lvl="1"/>
            <a:r>
              <a:rPr lang="en-US" dirty="0" smtClean="0"/>
              <a:t>Additions to after reading activities (more writing)</a:t>
            </a:r>
          </a:p>
          <a:p>
            <a:pPr lvl="1"/>
            <a:endParaRPr lang="en-US" dirty="0" smtClean="0"/>
          </a:p>
          <a:p>
            <a:endParaRPr lang="en-US"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ppt_x</p:attrName>
                                        </p:attrNameLst>
                                      </p:cBhvr>
                                      <p:tavLst>
                                        <p:tav tm="0">
                                          <p:val>
                                            <p:strVal val="#ppt_x-.2"/>
                                          </p:val>
                                        </p:tav>
                                        <p:tav tm="100000">
                                          <p:val>
                                            <p:strVal val="#ppt_x"/>
                                          </p:val>
                                        </p:tav>
                                      </p:tavLst>
                                    </p:anim>
                                    <p:anim calcmode="lin" valueType="num">
                                      <p:cBhvr>
                                        <p:cTn id="8"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bg/>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0" end="0"/>
                                            </p:tx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1" end="1"/>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
                                            <p:txEl>
                                              <p:pRg st="2" end="2"/>
                                            </p:txEl>
                                          </p:spTgt>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xEl>
                                              <p:pRg st="3" end="3"/>
                                            </p:txEl>
                                          </p:spTgt>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4" end="4"/>
                                            </p:txEl>
                                          </p:spTgt>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5" end="5"/>
                                            </p:txEl>
                                          </p:spTgt>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6" end="6"/>
                                            </p:txEl>
                                          </p:spTgt>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
                                            <p:txEl>
                                              <p:pRg st="7" end="7"/>
                                            </p:txEl>
                                          </p:spTgt>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p:cTn id="52"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3">
                                            <p:txEl>
                                              <p:pRg st="8" end="8"/>
                                            </p:txEl>
                                          </p:spTgt>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p:cTn id="57" dur="1000" fill="hold"/>
                                        <p:tgtEl>
                                          <p:spTgt spid="3">
                                            <p:txEl>
                                              <p:pRg st="9" end="9"/>
                                            </p:txEl>
                                          </p:spTgt>
                                        </p:tgtEl>
                                        <p:attrNameLst>
                                          <p:attrName>ppt_x</p:attrName>
                                        </p:attrNameLst>
                                      </p:cBhvr>
                                      <p:tavLst>
                                        <p:tav tm="0">
                                          <p:val>
                                            <p:strVal val="#ppt_x-.2"/>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9" dur="1000"/>
                                        <p:tgtEl>
                                          <p:spTgt spid="3">
                                            <p:txEl>
                                              <p:pRg st="9" end="9"/>
                                            </p:txEl>
                                          </p:spTgt>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 calcmode="lin" valueType="num">
                                      <p:cBhvr>
                                        <p:cTn id="62" dur="10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
                                            <p:txEl>
                                              <p:pRg st="10" end="10"/>
                                            </p:txEl>
                                          </p:spTgt>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p:cTn id="67" dur="1000" fill="hold"/>
                                        <p:tgtEl>
                                          <p:spTgt spid="3">
                                            <p:txEl>
                                              <p:pRg st="11" end="11"/>
                                            </p:txEl>
                                          </p:spTgt>
                                        </p:tgtEl>
                                        <p:attrNameLst>
                                          <p:attrName>ppt_x</p:attrName>
                                        </p:attrNameLst>
                                      </p:cBhvr>
                                      <p:tavLst>
                                        <p:tav tm="0">
                                          <p:val>
                                            <p:strVal val="#ppt_x-.2"/>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
                                            <p:txEl>
                                              <p:pRg st="11" end="11"/>
                                            </p:txEl>
                                          </p:spTgt>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 calcmode="lin" valueType="num">
                                      <p:cBhvr>
                                        <p:cTn id="72" dur="1000" fill="hold"/>
                                        <p:tgtEl>
                                          <p:spTgt spid="3">
                                            <p:txEl>
                                              <p:pRg st="12" end="12"/>
                                            </p:txEl>
                                          </p:spTgt>
                                        </p:tgtEl>
                                        <p:attrNameLst>
                                          <p:attrName>ppt_x</p:attrName>
                                        </p:attrNameLst>
                                      </p:cBhvr>
                                      <p:tavLst>
                                        <p:tav tm="0">
                                          <p:val>
                                            <p:strVal val="#ppt_x-.2"/>
                                          </p:val>
                                        </p:tav>
                                        <p:tav tm="100000">
                                          <p:val>
                                            <p:strVal val="#ppt_x"/>
                                          </p:val>
                                        </p:tav>
                                      </p:tavLst>
                                    </p:anim>
                                    <p:anim calcmode="lin" valueType="num">
                                      <p:cBhvr>
                                        <p:cTn id="73" dur="1000" fill="hold"/>
                                        <p:tgtEl>
                                          <p:spTgt spid="3">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74" dur="1000"/>
                                        <p:tgtEl>
                                          <p:spTgt spid="3">
                                            <p:txEl>
                                              <p:pRg st="12" end="12"/>
                                            </p:txEl>
                                          </p:spTgt>
                                        </p:tgtEl>
                                      </p:cBhvr>
                                    </p:animEffect>
                                  </p:childTnLst>
                                </p:cTn>
                              </p:par>
                              <p:par>
                                <p:cTn id="75" presetID="29" presetClass="entr" presetSubtype="0" fill="hold" grpId="0"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 calcmode="lin" valueType="num">
                                      <p:cBhvr>
                                        <p:cTn id="77" dur="1000" fill="hold"/>
                                        <p:tgtEl>
                                          <p:spTgt spid="3">
                                            <p:txEl>
                                              <p:pRg st="13" end="13"/>
                                            </p:txEl>
                                          </p:spTgt>
                                        </p:tgtEl>
                                        <p:attrNameLst>
                                          <p:attrName>ppt_x</p:attrName>
                                        </p:attrNameLst>
                                      </p:cBhvr>
                                      <p:tavLst>
                                        <p:tav tm="0">
                                          <p:val>
                                            <p:strVal val="#ppt_x-.2"/>
                                          </p:val>
                                        </p:tav>
                                        <p:tav tm="100000">
                                          <p:val>
                                            <p:strVal val="#ppt_x"/>
                                          </p:val>
                                        </p:tav>
                                      </p:tavLst>
                                    </p:anim>
                                    <p:anim calcmode="lin" valueType="num">
                                      <p:cBhvr>
                                        <p:cTn id="78" dur="1000" fill="hold"/>
                                        <p:tgtEl>
                                          <p:spTgt spid="3">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3">
                                            <p:txEl>
                                              <p:pRg st="13" end="13"/>
                                            </p:txEl>
                                          </p:spTgt>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 calcmode="lin" valueType="num">
                                      <p:cBhvr>
                                        <p:cTn id="82" dur="1000" fill="hold"/>
                                        <p:tgtEl>
                                          <p:spTgt spid="3">
                                            <p:txEl>
                                              <p:pRg st="14" end="14"/>
                                            </p:txEl>
                                          </p:spTgt>
                                        </p:tgtEl>
                                        <p:attrNameLst>
                                          <p:attrName>ppt_x</p:attrName>
                                        </p:attrNameLst>
                                      </p:cBhvr>
                                      <p:tavLst>
                                        <p:tav tm="0">
                                          <p:val>
                                            <p:strVal val="#ppt_x-.2"/>
                                          </p:val>
                                        </p:tav>
                                        <p:tav tm="100000">
                                          <p:val>
                                            <p:strVal val="#ppt_x"/>
                                          </p:val>
                                        </p:tav>
                                      </p:tavLst>
                                    </p:anim>
                                    <p:anim calcmode="lin" valueType="num">
                                      <p:cBhvr>
                                        <p:cTn id="83" dur="1000" fill="hold"/>
                                        <p:tgtEl>
                                          <p:spTgt spid="3">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84" dur="1000"/>
                                        <p:tgtEl>
                                          <p:spTgt spid="3">
                                            <p:txEl>
                                              <p:pRg st="14" end="14"/>
                                            </p:txEl>
                                          </p:spTgt>
                                        </p:tgtEl>
                                      </p:cBhvr>
                                    </p:animEffect>
                                  </p:childTnLst>
                                </p:cTn>
                              </p:par>
                              <p:par>
                                <p:cTn id="85" presetID="29" presetClass="entr" presetSubtype="0" fill="hold" grpId="0" nodeType="with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 calcmode="lin" valueType="num">
                                      <p:cBhvr>
                                        <p:cTn id="87" dur="1000" fill="hold"/>
                                        <p:tgtEl>
                                          <p:spTgt spid="3">
                                            <p:txEl>
                                              <p:pRg st="15" end="15"/>
                                            </p:txEl>
                                          </p:spTgt>
                                        </p:tgtEl>
                                        <p:attrNameLst>
                                          <p:attrName>ppt_x</p:attrName>
                                        </p:attrNameLst>
                                      </p:cBhvr>
                                      <p:tavLst>
                                        <p:tav tm="0">
                                          <p:val>
                                            <p:strVal val="#ppt_x-.2"/>
                                          </p:val>
                                        </p:tav>
                                        <p:tav tm="100000">
                                          <p:val>
                                            <p:strVal val="#ppt_x"/>
                                          </p:val>
                                        </p:tav>
                                      </p:tavLst>
                                    </p:anim>
                                    <p:anim calcmode="lin" valueType="num">
                                      <p:cBhvr>
                                        <p:cTn id="88" dur="1000" fill="hold"/>
                                        <p:tgtEl>
                                          <p:spTgt spid="3">
                                            <p:txEl>
                                              <p:pRg st="15" end="15"/>
                                            </p:txEl>
                                          </p:spTgt>
                                        </p:tgtEl>
                                        <p:attrNameLst>
                                          <p:attrName>ppt_y</p:attrName>
                                        </p:attrNameLst>
                                      </p:cBhvr>
                                      <p:tavLst>
                                        <p:tav tm="0">
                                          <p:val>
                                            <p:strVal val="#ppt_y"/>
                                          </p:val>
                                        </p:tav>
                                        <p:tav tm="100000">
                                          <p:val>
                                            <p:strVal val="#ppt_y"/>
                                          </p:val>
                                        </p:tav>
                                      </p:tavLst>
                                    </p:anim>
                                    <p:animEffect transition="in" filter="wipe(right)" prLst="gradientSize: 0.1">
                                      <p:cBhvr>
                                        <p:cTn id="89"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3810000" cy="1447800"/>
          </a:xfrm>
          <a:solidFill>
            <a:schemeClr val="bg1"/>
          </a:solidFill>
          <a:ln>
            <a:solidFill>
              <a:schemeClr val="tx1"/>
            </a:solidFill>
          </a:ln>
        </p:spPr>
        <p:txBody>
          <a:bodyPr>
            <a:noAutofit/>
          </a:bodyPr>
          <a:lstStyle/>
          <a:p>
            <a:r>
              <a:rPr lang="en-US" sz="3200" dirty="0" smtClean="0"/>
              <a:t>Classroom Organization and Practices</a:t>
            </a:r>
            <a:endParaRPr lang="en-US" sz="3200" dirty="0"/>
          </a:p>
        </p:txBody>
      </p:sp>
      <p:sp>
        <p:nvSpPr>
          <p:cNvPr id="3" name="Content Placeholder 2"/>
          <p:cNvSpPr>
            <a:spLocks noGrp="1"/>
          </p:cNvSpPr>
          <p:nvPr>
            <p:ph idx="1"/>
          </p:nvPr>
        </p:nvSpPr>
        <p:spPr>
          <a:xfrm>
            <a:off x="457200" y="2209800"/>
            <a:ext cx="8229600" cy="4419600"/>
          </a:xfrm>
          <a:solidFill>
            <a:schemeClr val="bg1"/>
          </a:solidFill>
          <a:ln>
            <a:solidFill>
              <a:schemeClr val="tx1"/>
            </a:solidFill>
          </a:ln>
        </p:spPr>
        <p:txBody>
          <a:bodyPr>
            <a:normAutofit fontScale="85000" lnSpcReduction="20000"/>
          </a:bodyPr>
          <a:lstStyle/>
          <a:p>
            <a:r>
              <a:rPr lang="en-US" b="1" dirty="0" smtClean="0"/>
              <a:t>Included:</a:t>
            </a:r>
          </a:p>
          <a:p>
            <a:pPr lvl="1"/>
            <a:r>
              <a:rPr lang="en-US" dirty="0" smtClean="0"/>
              <a:t>Partnered/group activities (vague)</a:t>
            </a:r>
          </a:p>
          <a:p>
            <a:pPr lvl="1"/>
            <a:r>
              <a:rPr lang="en-US" dirty="0" smtClean="0"/>
              <a:t>Intervention/enrichment opportunities at end of each experience</a:t>
            </a:r>
          </a:p>
          <a:p>
            <a:r>
              <a:rPr lang="en-US" b="1" dirty="0" smtClean="0"/>
              <a:t>Missing:</a:t>
            </a:r>
          </a:p>
          <a:p>
            <a:pPr lvl="1"/>
            <a:r>
              <a:rPr lang="en-US" dirty="0" smtClean="0"/>
              <a:t>Computer labs and libraries</a:t>
            </a:r>
          </a:p>
          <a:p>
            <a:pPr lvl="1"/>
            <a:r>
              <a:rPr lang="en-US" dirty="0" smtClean="0"/>
              <a:t>Too much teacher talk, not enough inquiry through interaction</a:t>
            </a:r>
          </a:p>
          <a:p>
            <a:r>
              <a:rPr lang="en-US" b="1" dirty="0" smtClean="0"/>
              <a:t>Improvements:</a:t>
            </a:r>
            <a:endParaRPr lang="en-US" b="1" dirty="0"/>
          </a:p>
          <a:p>
            <a:pPr lvl="1"/>
            <a:r>
              <a:rPr lang="en-US" dirty="0" smtClean="0"/>
              <a:t>Clarity of classroom organization</a:t>
            </a:r>
          </a:p>
          <a:p>
            <a:pPr lvl="1"/>
            <a:r>
              <a:rPr lang="en-US" dirty="0" smtClean="0"/>
              <a:t>More student-centered activities</a:t>
            </a:r>
          </a:p>
          <a:p>
            <a:pPr lvl="1"/>
            <a:r>
              <a:rPr lang="en-US" dirty="0" smtClean="0"/>
              <a:t>Use of labs/libraries</a:t>
            </a:r>
            <a:endParaRPr lang="en-US"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from="(-#ppt_w/2)" to="(#ppt_x)" calcmode="lin" valueType="num">
                                      <p:cBhvr>
                                        <p:cTn id="7" dur="600" fill="hold">
                                          <p:stCondLst>
                                            <p:cond delay="0"/>
                                          </p:stCondLst>
                                        </p:cTn>
                                        <p:tgtEl>
                                          <p:spTgt spid="3">
                                            <p:bg/>
                                          </p:spTgt>
                                        </p:tgtEl>
                                        <p:attrNameLst>
                                          <p:attrName>ppt_x</p:attrName>
                                        </p:attrNameLst>
                                      </p:cBhvr>
                                    </p:anim>
                                    <p:anim from="0" to="-1.0" calcmode="lin" valueType="num">
                                      <p:cBhvr>
                                        <p:cTn id="8" dur="200" decel="50000" autoRev="1" fill="hold">
                                          <p:stCondLst>
                                            <p:cond delay="600"/>
                                          </p:stCondLst>
                                        </p:cTn>
                                        <p:tgtEl>
                                          <p:spTgt spid="3">
                                            <p:bg/>
                                          </p:spTgt>
                                        </p:tgtEl>
                                        <p:attrNameLst>
                                          <p:attrName>xshear</p:attrName>
                                        </p:attrNameLst>
                                      </p:cBhvr>
                                    </p:anim>
                                    <p:animScale>
                                      <p:cBhvr>
                                        <p:cTn id="9" dur="200" decel="100000" autoRev="1" fill="hold">
                                          <p:stCondLst>
                                            <p:cond delay="600"/>
                                          </p:stCondLst>
                                        </p:cTn>
                                        <p:tgtEl>
                                          <p:spTgt spid="3">
                                            <p:bg/>
                                          </p:spTgt>
                                        </p:tgtEl>
                                      </p:cBhvr>
                                      <p:from x="100000" y="100000"/>
                                      <p:to x="80000" y="100000"/>
                                    </p:animScale>
                                    <p:anim by="(#ppt_h/3+#ppt_w*0.1)" calcmode="lin" valueType="num">
                                      <p:cBhvr additive="sum">
                                        <p:cTn id="10" dur="200" decel="100000" autoRev="1" fill="hold">
                                          <p:stCondLst>
                                            <p:cond delay="600"/>
                                          </p:stCondLst>
                                        </p:cTn>
                                        <p:tgtEl>
                                          <p:spTgt spid="3">
                                            <p:bg/>
                                          </p:spTgt>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from="(-#ppt_w/2)" to="(#ppt_x)" calcmode="lin" valueType="num">
                                      <p:cBhvr>
                                        <p:cTn id="13" dur="600" fill="hold">
                                          <p:stCondLst>
                                            <p:cond delay="0"/>
                                          </p:stCondLst>
                                        </p:cTn>
                                        <p:tgtEl>
                                          <p:spTgt spid="3">
                                            <p:txEl>
                                              <p:pRg st="0" end="0"/>
                                            </p:txEl>
                                          </p:spTgt>
                                        </p:tgtEl>
                                        <p:attrNameLst>
                                          <p:attrName>ppt_x</p:attrName>
                                        </p:attrNameLst>
                                      </p:cBhvr>
                                    </p:anim>
                                    <p:anim from="0" to="-1.0" calcmode="lin" valueType="num">
                                      <p:cBhvr>
                                        <p:cTn id="14" dur="200" decel="50000" autoRev="1" fill="hold">
                                          <p:stCondLst>
                                            <p:cond delay="600"/>
                                          </p:stCondLst>
                                        </p:cTn>
                                        <p:tgtEl>
                                          <p:spTgt spid="3">
                                            <p:txEl>
                                              <p:pRg st="0" end="0"/>
                                            </p:txEl>
                                          </p:spTgt>
                                        </p:tgtEl>
                                        <p:attrNameLst>
                                          <p:attrName>xshear</p:attrName>
                                        </p:attrNameLst>
                                      </p:cBhvr>
                                    </p:anim>
                                    <p:animScale>
                                      <p:cBhvr>
                                        <p:cTn id="15" dur="200" decel="100000" autoRev="1" fill="hold">
                                          <p:stCondLst>
                                            <p:cond delay="600"/>
                                          </p:stCondLst>
                                        </p:cTn>
                                        <p:tgtEl>
                                          <p:spTgt spid="3">
                                            <p:txEl>
                                              <p:pRg st="0" end="0"/>
                                            </p:txEl>
                                          </p:spTgt>
                                        </p:tgtEl>
                                      </p:cBhvr>
                                      <p:from x="100000" y="100000"/>
                                      <p:to x="80000" y="100000"/>
                                    </p:animScale>
                                    <p:anim by="(#ppt_h/3+#ppt_w*0.1)" calcmode="lin" valueType="num">
                                      <p:cBhvr additive="sum">
                                        <p:cTn id="16" dur="200" decel="100000" autoRev="1" fill="hold">
                                          <p:stCondLst>
                                            <p:cond delay="600"/>
                                          </p:stCondLst>
                                        </p:cTn>
                                        <p:tgtEl>
                                          <p:spTgt spid="3">
                                            <p:txEl>
                                              <p:pRg st="0" end="0"/>
                                            </p:txEl>
                                          </p:spTgt>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from="(-#ppt_w/2)" to="(#ppt_x)" calcmode="lin" valueType="num">
                                      <p:cBhvr>
                                        <p:cTn id="19" dur="600" fill="hold">
                                          <p:stCondLst>
                                            <p:cond delay="0"/>
                                          </p:stCondLst>
                                        </p:cTn>
                                        <p:tgtEl>
                                          <p:spTgt spid="3">
                                            <p:txEl>
                                              <p:pRg st="1" end="1"/>
                                            </p:txEl>
                                          </p:spTgt>
                                        </p:tgtEl>
                                        <p:attrNameLst>
                                          <p:attrName>ppt_x</p:attrName>
                                        </p:attrNameLst>
                                      </p:cBhvr>
                                    </p:anim>
                                    <p:anim from="0" to="-1.0" calcmode="lin" valueType="num">
                                      <p:cBhvr>
                                        <p:cTn id="20" dur="200" decel="50000" autoRev="1" fill="hold">
                                          <p:stCondLst>
                                            <p:cond delay="600"/>
                                          </p:stCondLst>
                                        </p:cTn>
                                        <p:tgtEl>
                                          <p:spTgt spid="3">
                                            <p:txEl>
                                              <p:pRg st="1" end="1"/>
                                            </p:txEl>
                                          </p:spTgt>
                                        </p:tgtEl>
                                        <p:attrNameLst>
                                          <p:attrName>xshear</p:attrName>
                                        </p:attrNameLst>
                                      </p:cBhvr>
                                    </p:anim>
                                    <p:animScale>
                                      <p:cBhvr>
                                        <p:cTn id="21" dur="200" decel="100000" autoRev="1" fill="hold">
                                          <p:stCondLst>
                                            <p:cond delay="600"/>
                                          </p:stCondLst>
                                        </p:cTn>
                                        <p:tgtEl>
                                          <p:spTgt spid="3">
                                            <p:txEl>
                                              <p:pRg st="1" end="1"/>
                                            </p:txEl>
                                          </p:spTgt>
                                        </p:tgtEl>
                                      </p:cBhvr>
                                      <p:from x="100000" y="100000"/>
                                      <p:to x="80000" y="100000"/>
                                    </p:animScale>
                                    <p:anim by="(#ppt_h/3+#ppt_w*0.1)" calcmode="lin" valueType="num">
                                      <p:cBhvr additive="sum">
                                        <p:cTn id="22" dur="200" decel="100000" autoRev="1" fill="hold">
                                          <p:stCondLst>
                                            <p:cond delay="600"/>
                                          </p:stCondLst>
                                        </p:cTn>
                                        <p:tgtEl>
                                          <p:spTgt spid="3">
                                            <p:txEl>
                                              <p:pRg st="1" end="1"/>
                                            </p:txEl>
                                          </p:spTgt>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from="(-#ppt_w/2)" to="(#ppt_x)" calcmode="lin" valueType="num">
                                      <p:cBhvr>
                                        <p:cTn id="25" dur="600" fill="hold">
                                          <p:stCondLst>
                                            <p:cond delay="0"/>
                                          </p:stCondLst>
                                        </p:cTn>
                                        <p:tgtEl>
                                          <p:spTgt spid="3">
                                            <p:txEl>
                                              <p:pRg st="2" end="2"/>
                                            </p:txEl>
                                          </p:spTgt>
                                        </p:tgtEl>
                                        <p:attrNameLst>
                                          <p:attrName>ppt_x</p:attrName>
                                        </p:attrNameLst>
                                      </p:cBhvr>
                                    </p:anim>
                                    <p:anim from="0" to="-1.0" calcmode="lin" valueType="num">
                                      <p:cBhvr>
                                        <p:cTn id="26" dur="200" decel="50000" autoRev="1" fill="hold">
                                          <p:stCondLst>
                                            <p:cond delay="600"/>
                                          </p:stCondLst>
                                        </p:cTn>
                                        <p:tgtEl>
                                          <p:spTgt spid="3">
                                            <p:txEl>
                                              <p:pRg st="2" end="2"/>
                                            </p:txEl>
                                          </p:spTgt>
                                        </p:tgtEl>
                                        <p:attrNameLst>
                                          <p:attrName>xshear</p:attrName>
                                        </p:attrNameLst>
                                      </p:cBhvr>
                                    </p:anim>
                                    <p:animScale>
                                      <p:cBhvr>
                                        <p:cTn id="27" dur="200" decel="100000" autoRev="1" fill="hold">
                                          <p:stCondLst>
                                            <p:cond delay="600"/>
                                          </p:stCondLst>
                                        </p:cTn>
                                        <p:tgtEl>
                                          <p:spTgt spid="3">
                                            <p:txEl>
                                              <p:pRg st="2" end="2"/>
                                            </p:txEl>
                                          </p:spTgt>
                                        </p:tgtEl>
                                      </p:cBhvr>
                                      <p:from x="100000" y="100000"/>
                                      <p:to x="80000" y="100000"/>
                                    </p:animScale>
                                    <p:anim by="(#ppt_h/3+#ppt_w*0.1)" calcmode="lin" valueType="num">
                                      <p:cBhvr additive="sum">
                                        <p:cTn id="28" dur="200" decel="100000" autoRev="1" fill="hold">
                                          <p:stCondLst>
                                            <p:cond delay="600"/>
                                          </p:stCondLst>
                                        </p:cTn>
                                        <p:tgtEl>
                                          <p:spTgt spid="3">
                                            <p:txEl>
                                              <p:pRg st="2" end="2"/>
                                            </p:txEl>
                                          </p:spTgt>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3">
                                            <p:txEl>
                                              <p:pRg st="3" end="3"/>
                                            </p:txEl>
                                          </p:spTgt>
                                        </p:tgtEl>
                                        <p:attrNameLst>
                                          <p:attrName>ppt_x</p:attrName>
                                        </p:attrNameLst>
                                      </p:cBhvr>
                                    </p:anim>
                                    <p:anim from="0" to="-1.0" calcmode="lin" valueType="num">
                                      <p:cBhvr>
                                        <p:cTn id="32" dur="200" decel="50000" autoRev="1" fill="hold">
                                          <p:stCondLst>
                                            <p:cond delay="600"/>
                                          </p:stCondLst>
                                        </p:cTn>
                                        <p:tgtEl>
                                          <p:spTgt spid="3">
                                            <p:txEl>
                                              <p:pRg st="3" end="3"/>
                                            </p:txEl>
                                          </p:spTgt>
                                        </p:tgtEl>
                                        <p:attrNameLst>
                                          <p:attrName>xshear</p:attrName>
                                        </p:attrNameLst>
                                      </p:cBhvr>
                                    </p:anim>
                                    <p:animScale>
                                      <p:cBhvr>
                                        <p:cTn id="33" dur="200" decel="100000" autoRev="1" fill="hold">
                                          <p:stCondLst>
                                            <p:cond delay="600"/>
                                          </p:stCondLst>
                                        </p:cTn>
                                        <p:tgtEl>
                                          <p:spTgt spid="3">
                                            <p:txEl>
                                              <p:pRg st="3" end="3"/>
                                            </p:txEl>
                                          </p:spTgt>
                                        </p:tgtEl>
                                      </p:cBhvr>
                                      <p:from x="100000" y="100000"/>
                                      <p:to x="80000" y="100000"/>
                                    </p:animScale>
                                    <p:anim by="(#ppt_h/3+#ppt_w*0.1)" calcmode="lin" valueType="num">
                                      <p:cBhvr additive="sum">
                                        <p:cTn id="34" dur="200" decel="100000" autoRev="1" fill="hold">
                                          <p:stCondLst>
                                            <p:cond delay="600"/>
                                          </p:stCondLst>
                                        </p:cTn>
                                        <p:tgtEl>
                                          <p:spTgt spid="3">
                                            <p:txEl>
                                              <p:pRg st="3" end="3"/>
                                            </p:txEl>
                                          </p:spTgt>
                                        </p:tgtEl>
                                        <p:attrNameLst>
                                          <p:attrName>ppt_x</p:attrName>
                                        </p:attrNameLst>
                                      </p:cBhvr>
                                    </p:anim>
                                  </p:childTnLst>
                                </p:cTn>
                              </p:par>
                              <p:par>
                                <p:cTn id="35" presetID="34"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from="(-#ppt_w/2)" to="(#ppt_x)" calcmode="lin" valueType="num">
                                      <p:cBhvr>
                                        <p:cTn id="37" dur="600" fill="hold">
                                          <p:stCondLst>
                                            <p:cond delay="0"/>
                                          </p:stCondLst>
                                        </p:cTn>
                                        <p:tgtEl>
                                          <p:spTgt spid="3">
                                            <p:txEl>
                                              <p:pRg st="4" end="4"/>
                                            </p:txEl>
                                          </p:spTgt>
                                        </p:tgtEl>
                                        <p:attrNameLst>
                                          <p:attrName>ppt_x</p:attrName>
                                        </p:attrNameLst>
                                      </p:cBhvr>
                                    </p:anim>
                                    <p:anim from="0" to="-1.0" calcmode="lin" valueType="num">
                                      <p:cBhvr>
                                        <p:cTn id="38" dur="200" decel="50000" autoRev="1" fill="hold">
                                          <p:stCondLst>
                                            <p:cond delay="600"/>
                                          </p:stCondLst>
                                        </p:cTn>
                                        <p:tgtEl>
                                          <p:spTgt spid="3">
                                            <p:txEl>
                                              <p:pRg st="4" end="4"/>
                                            </p:txEl>
                                          </p:spTgt>
                                        </p:tgtEl>
                                        <p:attrNameLst>
                                          <p:attrName>xshear</p:attrName>
                                        </p:attrNameLst>
                                      </p:cBhvr>
                                    </p:anim>
                                    <p:animScale>
                                      <p:cBhvr>
                                        <p:cTn id="39" dur="200" decel="100000" autoRev="1" fill="hold">
                                          <p:stCondLst>
                                            <p:cond delay="600"/>
                                          </p:stCondLst>
                                        </p:cTn>
                                        <p:tgtEl>
                                          <p:spTgt spid="3">
                                            <p:txEl>
                                              <p:pRg st="4" end="4"/>
                                            </p:txEl>
                                          </p:spTgt>
                                        </p:tgtEl>
                                      </p:cBhvr>
                                      <p:from x="100000" y="100000"/>
                                      <p:to x="80000" y="100000"/>
                                    </p:animScale>
                                    <p:anim by="(#ppt_h/3+#ppt_w*0.1)" calcmode="lin" valueType="num">
                                      <p:cBhvr additive="sum">
                                        <p:cTn id="40" dur="200" decel="100000" autoRev="1" fill="hold">
                                          <p:stCondLst>
                                            <p:cond delay="600"/>
                                          </p:stCondLst>
                                        </p:cTn>
                                        <p:tgtEl>
                                          <p:spTgt spid="3">
                                            <p:txEl>
                                              <p:pRg st="4" end="4"/>
                                            </p:txEl>
                                          </p:spTgt>
                                        </p:tgtEl>
                                        <p:attrNameLst>
                                          <p:attrName>ppt_x</p:attrName>
                                        </p:attrNameLst>
                                      </p:cBhvr>
                                    </p:anim>
                                  </p:childTnLst>
                                </p:cTn>
                              </p:par>
                              <p:par>
                                <p:cTn id="41" presetID="34"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from="(-#ppt_w/2)" to="(#ppt_x)" calcmode="lin" valueType="num">
                                      <p:cBhvr>
                                        <p:cTn id="43" dur="600" fill="hold">
                                          <p:stCondLst>
                                            <p:cond delay="0"/>
                                          </p:stCondLst>
                                        </p:cTn>
                                        <p:tgtEl>
                                          <p:spTgt spid="3">
                                            <p:txEl>
                                              <p:pRg st="5" end="5"/>
                                            </p:txEl>
                                          </p:spTgt>
                                        </p:tgtEl>
                                        <p:attrNameLst>
                                          <p:attrName>ppt_x</p:attrName>
                                        </p:attrNameLst>
                                      </p:cBhvr>
                                    </p:anim>
                                    <p:anim from="0" to="-1.0" calcmode="lin" valueType="num">
                                      <p:cBhvr>
                                        <p:cTn id="44" dur="200" decel="50000" autoRev="1" fill="hold">
                                          <p:stCondLst>
                                            <p:cond delay="600"/>
                                          </p:stCondLst>
                                        </p:cTn>
                                        <p:tgtEl>
                                          <p:spTgt spid="3">
                                            <p:txEl>
                                              <p:pRg st="5" end="5"/>
                                            </p:txEl>
                                          </p:spTgt>
                                        </p:tgtEl>
                                        <p:attrNameLst>
                                          <p:attrName>xshear</p:attrName>
                                        </p:attrNameLst>
                                      </p:cBhvr>
                                    </p:anim>
                                    <p:animScale>
                                      <p:cBhvr>
                                        <p:cTn id="45" dur="200" decel="100000" autoRev="1" fill="hold">
                                          <p:stCondLst>
                                            <p:cond delay="600"/>
                                          </p:stCondLst>
                                        </p:cTn>
                                        <p:tgtEl>
                                          <p:spTgt spid="3">
                                            <p:txEl>
                                              <p:pRg st="5" end="5"/>
                                            </p:txEl>
                                          </p:spTgt>
                                        </p:tgtEl>
                                      </p:cBhvr>
                                      <p:from x="100000" y="100000"/>
                                      <p:to x="80000" y="100000"/>
                                    </p:animScale>
                                    <p:anim by="(#ppt_h/3+#ppt_w*0.1)" calcmode="lin" valueType="num">
                                      <p:cBhvr additive="sum">
                                        <p:cTn id="46" dur="200" decel="100000" autoRev="1" fill="hold">
                                          <p:stCondLst>
                                            <p:cond delay="600"/>
                                          </p:stCondLst>
                                        </p:cTn>
                                        <p:tgtEl>
                                          <p:spTgt spid="3">
                                            <p:txEl>
                                              <p:pRg st="5" end="5"/>
                                            </p:txEl>
                                          </p:spTgt>
                                        </p:tgtEl>
                                        <p:attrNameLst>
                                          <p:attrName>ppt_x</p:attrName>
                                        </p:attrNameLst>
                                      </p:cBhvr>
                                    </p:anim>
                                  </p:childTnLst>
                                </p:cTn>
                              </p:par>
                              <p:par>
                                <p:cTn id="47" presetID="34"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3">
                                            <p:txEl>
                                              <p:pRg st="6" end="6"/>
                                            </p:txEl>
                                          </p:spTgt>
                                        </p:tgtEl>
                                        <p:attrNameLst>
                                          <p:attrName>ppt_x</p:attrName>
                                        </p:attrNameLst>
                                      </p:cBhvr>
                                    </p:anim>
                                    <p:anim from="0" to="-1.0" calcmode="lin" valueType="num">
                                      <p:cBhvr>
                                        <p:cTn id="50" dur="200" decel="50000" autoRev="1" fill="hold">
                                          <p:stCondLst>
                                            <p:cond delay="600"/>
                                          </p:stCondLst>
                                        </p:cTn>
                                        <p:tgtEl>
                                          <p:spTgt spid="3">
                                            <p:txEl>
                                              <p:pRg st="6" end="6"/>
                                            </p:txEl>
                                          </p:spTgt>
                                        </p:tgtEl>
                                        <p:attrNameLst>
                                          <p:attrName>xshear</p:attrName>
                                        </p:attrNameLst>
                                      </p:cBhvr>
                                    </p:anim>
                                    <p:animScale>
                                      <p:cBhvr>
                                        <p:cTn id="51" dur="200" decel="100000" autoRev="1" fill="hold">
                                          <p:stCondLst>
                                            <p:cond delay="600"/>
                                          </p:stCondLst>
                                        </p:cTn>
                                        <p:tgtEl>
                                          <p:spTgt spid="3">
                                            <p:txEl>
                                              <p:pRg st="6" end="6"/>
                                            </p:txEl>
                                          </p:spTgt>
                                        </p:tgtEl>
                                      </p:cBhvr>
                                      <p:from x="100000" y="100000"/>
                                      <p:to x="80000" y="100000"/>
                                    </p:animScale>
                                    <p:anim by="(#ppt_h/3+#ppt_w*0.1)" calcmode="lin" valueType="num">
                                      <p:cBhvr additive="sum">
                                        <p:cTn id="52" dur="200" decel="100000" autoRev="1" fill="hold">
                                          <p:stCondLst>
                                            <p:cond delay="600"/>
                                          </p:stCondLst>
                                        </p:cTn>
                                        <p:tgtEl>
                                          <p:spTgt spid="3">
                                            <p:txEl>
                                              <p:pRg st="6" end="6"/>
                                            </p:txEl>
                                          </p:spTgt>
                                        </p:tgtEl>
                                        <p:attrNameLst>
                                          <p:attrName>ppt_x</p:attrName>
                                        </p:attrNameLst>
                                      </p:cBhvr>
                                    </p:anim>
                                  </p:childTnLst>
                                </p:cTn>
                              </p:par>
                              <p:par>
                                <p:cTn id="53" presetID="34"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from="(-#ppt_w/2)" to="(#ppt_x)" calcmode="lin" valueType="num">
                                      <p:cBhvr>
                                        <p:cTn id="55" dur="600" fill="hold">
                                          <p:stCondLst>
                                            <p:cond delay="0"/>
                                          </p:stCondLst>
                                        </p:cTn>
                                        <p:tgtEl>
                                          <p:spTgt spid="3">
                                            <p:txEl>
                                              <p:pRg st="7" end="7"/>
                                            </p:txEl>
                                          </p:spTgt>
                                        </p:tgtEl>
                                        <p:attrNameLst>
                                          <p:attrName>ppt_x</p:attrName>
                                        </p:attrNameLst>
                                      </p:cBhvr>
                                    </p:anim>
                                    <p:anim from="0" to="-1.0" calcmode="lin" valueType="num">
                                      <p:cBhvr>
                                        <p:cTn id="56" dur="200" decel="50000" autoRev="1" fill="hold">
                                          <p:stCondLst>
                                            <p:cond delay="600"/>
                                          </p:stCondLst>
                                        </p:cTn>
                                        <p:tgtEl>
                                          <p:spTgt spid="3">
                                            <p:txEl>
                                              <p:pRg st="7" end="7"/>
                                            </p:txEl>
                                          </p:spTgt>
                                        </p:tgtEl>
                                        <p:attrNameLst>
                                          <p:attrName>xshear</p:attrName>
                                        </p:attrNameLst>
                                      </p:cBhvr>
                                    </p:anim>
                                    <p:animScale>
                                      <p:cBhvr>
                                        <p:cTn id="57" dur="200" decel="100000" autoRev="1" fill="hold">
                                          <p:stCondLst>
                                            <p:cond delay="600"/>
                                          </p:stCondLst>
                                        </p:cTn>
                                        <p:tgtEl>
                                          <p:spTgt spid="3">
                                            <p:txEl>
                                              <p:pRg st="7" end="7"/>
                                            </p:txEl>
                                          </p:spTgt>
                                        </p:tgtEl>
                                      </p:cBhvr>
                                      <p:from x="100000" y="100000"/>
                                      <p:to x="80000" y="100000"/>
                                    </p:animScale>
                                    <p:anim by="(#ppt_h/3+#ppt_w*0.1)" calcmode="lin" valueType="num">
                                      <p:cBhvr additive="sum">
                                        <p:cTn id="58" dur="200" decel="100000" autoRev="1" fill="hold">
                                          <p:stCondLst>
                                            <p:cond delay="600"/>
                                          </p:stCondLst>
                                        </p:cTn>
                                        <p:tgtEl>
                                          <p:spTgt spid="3">
                                            <p:txEl>
                                              <p:pRg st="7" end="7"/>
                                            </p:txEl>
                                          </p:spTgt>
                                        </p:tgtEl>
                                        <p:attrNameLst>
                                          <p:attrName>ppt_x</p:attrName>
                                        </p:attrNameLst>
                                      </p:cBhvr>
                                    </p:anim>
                                  </p:childTnLst>
                                </p:cTn>
                              </p:par>
                              <p:par>
                                <p:cTn id="59" presetID="34"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from="(-#ppt_w/2)" to="(#ppt_x)" calcmode="lin" valueType="num">
                                      <p:cBhvr>
                                        <p:cTn id="61" dur="600" fill="hold">
                                          <p:stCondLst>
                                            <p:cond delay="0"/>
                                          </p:stCondLst>
                                        </p:cTn>
                                        <p:tgtEl>
                                          <p:spTgt spid="3">
                                            <p:txEl>
                                              <p:pRg st="8" end="8"/>
                                            </p:txEl>
                                          </p:spTgt>
                                        </p:tgtEl>
                                        <p:attrNameLst>
                                          <p:attrName>ppt_x</p:attrName>
                                        </p:attrNameLst>
                                      </p:cBhvr>
                                    </p:anim>
                                    <p:anim from="0" to="-1.0" calcmode="lin" valueType="num">
                                      <p:cBhvr>
                                        <p:cTn id="62" dur="200" decel="50000" autoRev="1" fill="hold">
                                          <p:stCondLst>
                                            <p:cond delay="600"/>
                                          </p:stCondLst>
                                        </p:cTn>
                                        <p:tgtEl>
                                          <p:spTgt spid="3">
                                            <p:txEl>
                                              <p:pRg st="8" end="8"/>
                                            </p:txEl>
                                          </p:spTgt>
                                        </p:tgtEl>
                                        <p:attrNameLst>
                                          <p:attrName>xshear</p:attrName>
                                        </p:attrNameLst>
                                      </p:cBhvr>
                                    </p:anim>
                                    <p:animScale>
                                      <p:cBhvr>
                                        <p:cTn id="63" dur="200" decel="100000" autoRev="1" fill="hold">
                                          <p:stCondLst>
                                            <p:cond delay="600"/>
                                          </p:stCondLst>
                                        </p:cTn>
                                        <p:tgtEl>
                                          <p:spTgt spid="3">
                                            <p:txEl>
                                              <p:pRg st="8" end="8"/>
                                            </p:txEl>
                                          </p:spTgt>
                                        </p:tgtEl>
                                      </p:cBhvr>
                                      <p:from x="100000" y="100000"/>
                                      <p:to x="80000" y="100000"/>
                                    </p:animScale>
                                    <p:anim by="(#ppt_h/3+#ppt_w*0.1)" calcmode="lin" valueType="num">
                                      <p:cBhvr additive="sum">
                                        <p:cTn id="64" dur="200" decel="100000" autoRev="1" fill="hold">
                                          <p:stCondLst>
                                            <p:cond delay="600"/>
                                          </p:stCondLst>
                                        </p:cTn>
                                        <p:tgtEl>
                                          <p:spTgt spid="3">
                                            <p:txEl>
                                              <p:pRg st="8" end="8"/>
                                            </p:txEl>
                                          </p:spTgt>
                                        </p:tgtEl>
                                        <p:attrNameLst>
                                          <p:attrName>ppt_x</p:attrName>
                                        </p:attrNameLst>
                                      </p:cBhvr>
                                    </p:anim>
                                  </p:childTnLst>
                                </p:cTn>
                              </p:par>
                              <p:par>
                                <p:cTn id="65" presetID="34" presetClass="entr" presetSubtype="0" fill="hold" grpId="0"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from="(-#ppt_w/2)" to="(#ppt_x)" calcmode="lin" valueType="num">
                                      <p:cBhvr>
                                        <p:cTn id="67" dur="600" fill="hold">
                                          <p:stCondLst>
                                            <p:cond delay="0"/>
                                          </p:stCondLst>
                                        </p:cTn>
                                        <p:tgtEl>
                                          <p:spTgt spid="3">
                                            <p:txEl>
                                              <p:pRg st="9" end="9"/>
                                            </p:txEl>
                                          </p:spTgt>
                                        </p:tgtEl>
                                        <p:attrNameLst>
                                          <p:attrName>ppt_x</p:attrName>
                                        </p:attrNameLst>
                                      </p:cBhvr>
                                    </p:anim>
                                    <p:anim from="0" to="-1.0" calcmode="lin" valueType="num">
                                      <p:cBhvr>
                                        <p:cTn id="68" dur="200" decel="50000" autoRev="1" fill="hold">
                                          <p:stCondLst>
                                            <p:cond delay="600"/>
                                          </p:stCondLst>
                                        </p:cTn>
                                        <p:tgtEl>
                                          <p:spTgt spid="3">
                                            <p:txEl>
                                              <p:pRg st="9" end="9"/>
                                            </p:txEl>
                                          </p:spTgt>
                                        </p:tgtEl>
                                        <p:attrNameLst>
                                          <p:attrName>xshear</p:attrName>
                                        </p:attrNameLst>
                                      </p:cBhvr>
                                    </p:anim>
                                    <p:animScale>
                                      <p:cBhvr>
                                        <p:cTn id="69" dur="200" decel="100000" autoRev="1" fill="hold">
                                          <p:stCondLst>
                                            <p:cond delay="600"/>
                                          </p:stCondLst>
                                        </p:cTn>
                                        <p:tgtEl>
                                          <p:spTgt spid="3">
                                            <p:txEl>
                                              <p:pRg st="9" end="9"/>
                                            </p:txEl>
                                          </p:spTgt>
                                        </p:tgtEl>
                                      </p:cBhvr>
                                      <p:from x="100000" y="100000"/>
                                      <p:to x="80000" y="100000"/>
                                    </p:animScale>
                                    <p:anim by="(#ppt_h/3+#ppt_w*0.1)" calcmode="lin" valueType="num">
                                      <p:cBhvr additive="sum">
                                        <p:cTn id="70"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ln>
                  <a:solidFill>
                    <a:schemeClr val="tx1"/>
                  </a:solidFill>
                </a:ln>
                <a:solidFill>
                  <a:schemeClr val="bg1"/>
                </a:solidFill>
              </a:rPr>
              <a:t>Assessment</a:t>
            </a:r>
            <a:endParaRPr lang="en-US" b="1" dirty="0">
              <a:ln>
                <a:solidFill>
                  <a:schemeClr val="tx1"/>
                </a:solidFill>
              </a:ln>
              <a:solidFill>
                <a:schemeClr val="bg1"/>
              </a:solidFill>
            </a:endParaRPr>
          </a:p>
        </p:txBody>
      </p:sp>
      <p:sp>
        <p:nvSpPr>
          <p:cNvPr id="3" name="Content Placeholder 2"/>
          <p:cNvSpPr>
            <a:spLocks noGrp="1"/>
          </p:cNvSpPr>
          <p:nvPr>
            <p:ph idx="1"/>
          </p:nvPr>
        </p:nvSpPr>
        <p:spPr>
          <a:xfrm>
            <a:off x="457200" y="1600200"/>
            <a:ext cx="8229600" cy="4953000"/>
          </a:xfrm>
          <a:solidFill>
            <a:schemeClr val="bg1"/>
          </a:solidFill>
          <a:ln>
            <a:solidFill>
              <a:schemeClr val="tx1"/>
            </a:solidFill>
          </a:ln>
        </p:spPr>
        <p:txBody>
          <a:bodyPr>
            <a:normAutofit fontScale="85000" lnSpcReduction="10000"/>
          </a:bodyPr>
          <a:lstStyle/>
          <a:p>
            <a:r>
              <a:rPr lang="en-US" b="1" dirty="0" smtClean="0"/>
              <a:t>Included:</a:t>
            </a:r>
          </a:p>
          <a:p>
            <a:pPr lvl="1"/>
            <a:r>
              <a:rPr lang="en-US" dirty="0" smtClean="0"/>
              <a:t>Formative assessments</a:t>
            </a:r>
          </a:p>
          <a:p>
            <a:pPr lvl="2"/>
            <a:r>
              <a:rPr lang="en-US" dirty="0" smtClean="0"/>
              <a:t>Writing activities</a:t>
            </a:r>
          </a:p>
          <a:p>
            <a:pPr lvl="1"/>
            <a:r>
              <a:rPr lang="en-US" dirty="0" smtClean="0"/>
              <a:t>Summative assessment (test)</a:t>
            </a:r>
          </a:p>
          <a:p>
            <a:pPr lvl="2"/>
            <a:r>
              <a:rPr lang="en-US" dirty="0" smtClean="0"/>
              <a:t>Includes different texts for students to use to answer questions</a:t>
            </a:r>
          </a:p>
          <a:p>
            <a:pPr lvl="2"/>
            <a:r>
              <a:rPr lang="en-US" dirty="0" smtClean="0"/>
              <a:t>Includes opportunities for students to write to demonstrate their understanding</a:t>
            </a:r>
          </a:p>
          <a:p>
            <a:r>
              <a:rPr lang="en-US" b="1" dirty="0" smtClean="0"/>
              <a:t>Missing: </a:t>
            </a:r>
            <a:r>
              <a:rPr lang="en-US" sz="2800" dirty="0" smtClean="0"/>
              <a:t>Alternate forms of formative and summative assessments</a:t>
            </a:r>
          </a:p>
          <a:p>
            <a:r>
              <a:rPr lang="en-US" b="1" dirty="0" smtClean="0"/>
              <a:t>Improvements: </a:t>
            </a:r>
            <a:r>
              <a:rPr lang="en-US" dirty="0" smtClean="0"/>
              <a:t>Extension Activities</a:t>
            </a:r>
          </a:p>
          <a:p>
            <a:pPr lvl="1"/>
            <a:r>
              <a:rPr lang="en-US" dirty="0" smtClean="0"/>
              <a:t>Formative assessments</a:t>
            </a:r>
          </a:p>
          <a:p>
            <a:pPr lvl="1"/>
            <a:r>
              <a:rPr lang="en-US" dirty="0" smtClean="0"/>
              <a:t>Summative “Read like a historian” research assignment to assess skills of sourcing, contextualizing, and corroboration</a:t>
            </a:r>
          </a:p>
          <a:p>
            <a:pPr lvl="1"/>
            <a:endParaRPr lang="en-US" b="1" dirty="0" smtClean="0"/>
          </a:p>
          <a:p>
            <a:pPr lvl="1"/>
            <a:endParaRPr lang="en-US" dirty="0"/>
          </a:p>
        </p:txBody>
      </p:sp>
      <p:sp>
        <p:nvSpPr>
          <p:cNvPr id="4" name="Oval Callout 3"/>
          <p:cNvSpPr/>
          <p:nvPr/>
        </p:nvSpPr>
        <p:spPr>
          <a:xfrm>
            <a:off x="1600200" y="228600"/>
            <a:ext cx="2209800" cy="1524000"/>
          </a:xfrm>
          <a:prstGeom prst="wedgeEllipseCallout">
            <a:avLst>
              <a:gd name="adj1" fmla="val 73919"/>
              <a:gd name="adj2" fmla="val 277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it ain’t broke, don’t fix it!</a:t>
            </a:r>
            <a:endParaRPr lang="en-US" dirty="0">
              <a:solidFill>
                <a:schemeClr val="tx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48" presetClass="entr" presetSubtype="0" accel="5000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3">
                                            <p:bg/>
                                          </p:spTgt>
                                        </p:tgtEl>
                                        <p:attrNameLst>
                                          <p:attrName>ppt_y</p:attrName>
                                        </p:attrNameLst>
                                      </p:cBhvr>
                                      <p:tavLst>
                                        <p:tav tm="0">
                                          <p:val>
                                            <p:strVal val="#ppt_y"/>
                                          </p:val>
                                        </p:tav>
                                        <p:tav tm="100000">
                                          <p:val>
                                            <p:strVal val="#ppt_y"/>
                                          </p:val>
                                        </p:tav>
                                      </p:tavLst>
                                    </p:anim>
                                    <p:animEffect transition="in" filter="fade">
                                      <p:cBhvr>
                                        <p:cTn id="14" dur="1000"/>
                                        <p:tgtEl>
                                          <p:spTgt spid="3">
                                            <p:bg/>
                                          </p:spTgt>
                                        </p:tgtEl>
                                      </p:cBhvr>
                                    </p:animEffect>
                                  </p:childTnLst>
                                </p:cTn>
                              </p:par>
                              <p:par>
                                <p:cTn id="15" presetID="48" presetClass="entr" presetSubtype="0" accel="5000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20" dur="1000"/>
                                        <p:tgtEl>
                                          <p:spTgt spid="3">
                                            <p:txEl>
                                              <p:pRg st="0" end="0"/>
                                            </p:txEl>
                                          </p:spTgt>
                                        </p:tgtEl>
                                      </p:cBhvr>
                                    </p:animEffect>
                                  </p:childTnLst>
                                </p:cTn>
                              </p:par>
                              <p:par>
                                <p:cTn id="21" presetID="48" presetClass="entr" presetSubtype="0" accel="5000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6" dur="1000"/>
                                        <p:tgtEl>
                                          <p:spTgt spid="3">
                                            <p:txEl>
                                              <p:pRg st="1" end="1"/>
                                            </p:txEl>
                                          </p:spTgt>
                                        </p:tgtEl>
                                      </p:cBhvr>
                                    </p:animEffect>
                                  </p:childTnLst>
                                </p:cTn>
                              </p:par>
                              <p:par>
                                <p:cTn id="27" presetID="48" presetClass="entr" presetSubtype="0" accel="5000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2" dur="1000"/>
                                        <p:tgtEl>
                                          <p:spTgt spid="3">
                                            <p:txEl>
                                              <p:pRg st="2" end="2"/>
                                            </p:txEl>
                                          </p:spTgt>
                                        </p:tgtEl>
                                      </p:cBhvr>
                                    </p:animEffect>
                                  </p:childTnLst>
                                </p:cTn>
                              </p:par>
                              <p:par>
                                <p:cTn id="33" presetID="48" presetClass="entr" presetSubtype="0" accel="5000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1000"/>
                                        <p:tgtEl>
                                          <p:spTgt spid="3">
                                            <p:txEl>
                                              <p:pRg st="3" end="3"/>
                                            </p:txEl>
                                          </p:spTgt>
                                        </p:tgtEl>
                                      </p:cBhvr>
                                    </p:animEffect>
                                  </p:childTnLst>
                                </p:cTn>
                              </p:par>
                              <p:par>
                                <p:cTn id="39" presetID="48" presetClass="entr" presetSubtype="0" accel="50000"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2"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4" dur="1000"/>
                                        <p:tgtEl>
                                          <p:spTgt spid="3">
                                            <p:txEl>
                                              <p:pRg st="4" end="4"/>
                                            </p:txEl>
                                          </p:spTgt>
                                        </p:tgtEl>
                                      </p:cBhvr>
                                    </p:animEffect>
                                  </p:childTnLst>
                                </p:cTn>
                              </p:par>
                              <p:par>
                                <p:cTn id="45" presetID="48" presetClass="entr" presetSubtype="0" accel="50000" fill="hold" grpId="0"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0" dur="1000"/>
                                        <p:tgtEl>
                                          <p:spTgt spid="3">
                                            <p:txEl>
                                              <p:pRg st="5" end="5"/>
                                            </p:txEl>
                                          </p:spTgt>
                                        </p:tgtEl>
                                      </p:cBhvr>
                                    </p:animEffect>
                                  </p:childTnLst>
                                </p:cTn>
                              </p:par>
                              <p:par>
                                <p:cTn id="51" presetID="48" presetClass="entr" presetSubtype="0" accel="50000" fill="hold" grpId="0" nodeType="with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p:cTn id="53"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6" dur="1000"/>
                                        <p:tgtEl>
                                          <p:spTgt spid="3">
                                            <p:txEl>
                                              <p:pRg st="6" end="6"/>
                                            </p:txEl>
                                          </p:spTgt>
                                        </p:tgtEl>
                                      </p:cBhvr>
                                    </p:animEffect>
                                  </p:childTnLst>
                                </p:cTn>
                              </p:par>
                              <p:par>
                                <p:cTn id="57" presetID="48" presetClass="entr" presetSubtype="0" accel="50000" fill="hold" grpId="0" nodeType="with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p:cTn id="59"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0"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61"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2" dur="1000"/>
                                        <p:tgtEl>
                                          <p:spTgt spid="3">
                                            <p:txEl>
                                              <p:pRg st="7" end="7"/>
                                            </p:txEl>
                                          </p:spTgt>
                                        </p:tgtEl>
                                      </p:cBhvr>
                                    </p:animEffect>
                                  </p:childTnLst>
                                </p:cTn>
                              </p:par>
                              <p:par>
                                <p:cTn id="63" presetID="48" presetClass="entr" presetSubtype="0" accel="50000" fill="hold" grpId="0" nodeType="with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p:cTn id="65"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67"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8" dur="1000"/>
                                        <p:tgtEl>
                                          <p:spTgt spid="3">
                                            <p:txEl>
                                              <p:pRg st="8" end="8"/>
                                            </p:txEl>
                                          </p:spTgt>
                                        </p:tgtEl>
                                      </p:cBhvr>
                                    </p:animEffect>
                                  </p:childTnLst>
                                </p:cTn>
                              </p:par>
                              <p:par>
                                <p:cTn id="69" presetID="48" presetClass="entr" presetSubtype="0" accel="50000" fill="hold" grpId="0"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1000" fill="hold"/>
                                        <p:tgtEl>
                                          <p:spTgt spid="3">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2" dur="1000" fill="hold"/>
                                        <p:tgtEl>
                                          <p:spTgt spid="3">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73"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7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Before:</a:t>
            </a:r>
            <a:endParaRPr lang="en-US" dirty="0"/>
          </a:p>
        </p:txBody>
      </p:sp>
      <p:sp>
        <p:nvSpPr>
          <p:cNvPr id="3" name="Content Placeholder 2"/>
          <p:cNvSpPr>
            <a:spLocks noGrp="1"/>
          </p:cNvSpPr>
          <p:nvPr>
            <p:ph idx="1"/>
          </p:nvPr>
        </p:nvSpPr>
        <p:spPr>
          <a:xfrm>
            <a:off x="457200" y="1066800"/>
            <a:ext cx="8229600" cy="5486400"/>
          </a:xfrm>
        </p:spPr>
        <p:txBody>
          <a:bodyPr>
            <a:normAutofit fontScale="40000" lnSpcReduction="20000"/>
          </a:bodyPr>
          <a:lstStyle/>
          <a:p>
            <a:pPr>
              <a:buNone/>
            </a:pPr>
            <a:r>
              <a:rPr lang="en-US" sz="3500" u="sng" dirty="0" smtClean="0"/>
              <a:t>Procedures</a:t>
            </a:r>
            <a:r>
              <a:rPr lang="en-US" sz="3500" dirty="0" smtClean="0"/>
              <a:t>:</a:t>
            </a:r>
            <a:endParaRPr lang="en-US" sz="3500" b="1" dirty="0" smtClean="0"/>
          </a:p>
          <a:p>
            <a:pPr>
              <a:buNone/>
            </a:pPr>
            <a:r>
              <a:rPr lang="en-US" sz="3500" b="1" dirty="0" smtClean="0"/>
              <a:t> </a:t>
            </a:r>
            <a:endParaRPr lang="en-US" sz="3500" dirty="0" smtClean="0"/>
          </a:p>
          <a:p>
            <a:pPr>
              <a:buNone/>
            </a:pPr>
            <a:r>
              <a:rPr lang="en-US" sz="3500" dirty="0" smtClean="0"/>
              <a:t>(1)  </a:t>
            </a:r>
            <a:r>
              <a:rPr lang="en-US" sz="3500" dirty="0" smtClean="0"/>
              <a:t>As </a:t>
            </a:r>
            <a:r>
              <a:rPr lang="en-US" sz="3500" dirty="0" smtClean="0"/>
              <a:t>a motivational activity, ask students what is a </a:t>
            </a:r>
            <a:r>
              <a:rPr lang="en-US" sz="3500" b="1" i="1" u="sng" dirty="0" smtClean="0"/>
              <a:t>tax</a:t>
            </a:r>
            <a:r>
              <a:rPr lang="en-US" sz="3500" dirty="0" smtClean="0"/>
              <a:t> and for what purposes they are used.  Note student responses on the chalkboard or overhead, and explain that the following simulation is designed to demonstrate how the colonists felt about taxes imposed by the British government.  Display Teacher Resource Sheet RA-6 and review the information with students.  Conduct a class discussion about the policy, being sure to include the fairness of the policy and the lack of citizen input into the Board decision to implement this policy.  Transition students back to a focus on how the colonists felt the British were using unlimited power against their legitimate right to rule themselves.  Have students create an entry for </a:t>
            </a:r>
            <a:r>
              <a:rPr lang="en-US" sz="3500" b="1" i="1" u="sng" dirty="0" smtClean="0"/>
              <a:t>Tax</a:t>
            </a:r>
            <a:r>
              <a:rPr lang="en-US" sz="3500" dirty="0" smtClean="0"/>
              <a:t> in their Vocabulary Notebook. [D1] [D2] [D3] [CC] [ETM 8] </a:t>
            </a:r>
            <a:r>
              <a:rPr lang="en-US" sz="3500" b="1" dirty="0" smtClean="0"/>
              <a:t>[ADPT 20: Provide students with a copy of Teacher Resource Sheet RA-6.]</a:t>
            </a:r>
            <a:endParaRPr lang="en-US" sz="3500" dirty="0" smtClean="0"/>
          </a:p>
          <a:p>
            <a:pPr>
              <a:buNone/>
            </a:pPr>
            <a:r>
              <a:rPr lang="en-US" sz="3500" b="1" dirty="0" smtClean="0"/>
              <a:t> </a:t>
            </a:r>
            <a:endParaRPr lang="en-US" sz="3500" dirty="0" smtClean="0"/>
          </a:p>
          <a:p>
            <a:pPr>
              <a:buNone/>
            </a:pPr>
            <a:r>
              <a:rPr lang="en-US" sz="3500" dirty="0" smtClean="0"/>
              <a:t>(2)	Remind students that the French and Indian War brought about many changes.  As a result of the war, the British owned a lot more land and were in debt.  Ask students to consider why these issues might have posed problems for the British government and the colonies.  Lead students towards the understanding that the larger area to govern led to increased conflict between Native Americans and settlers moving into the new territory.  The British, who already needed money to pay for the war; could not afford to send more resources to help protect the colonists and began raising taxes to pay for the maintenance of services in North America.  In order for students to understand the causes of the American Revolution, distribute Student Resource Sheets RA-10a and RA-10b.  This activity will introduce students to Episodic Note-Making [</a:t>
            </a:r>
            <a:r>
              <a:rPr lang="en-US" sz="3500" b="1" u="sng" dirty="0" smtClean="0"/>
              <a:t>Note</a:t>
            </a:r>
            <a:r>
              <a:rPr lang="en-US" sz="3500" b="1" dirty="0" smtClean="0"/>
              <a:t>:</a:t>
            </a:r>
            <a:r>
              <a:rPr lang="en-US" sz="3500" dirty="0" smtClean="0"/>
              <a:t> Information on the Episodic Notes strategy is located in the Appendix of this curriculum guide].  As a pre-reading strategy, have students review the text features found on Pages 98-114 of the </a:t>
            </a:r>
            <a:r>
              <a:rPr lang="en-US" sz="3500" u="sng" dirty="0" smtClean="0"/>
              <a:t>Holt United States History Student Text</a:t>
            </a:r>
            <a:r>
              <a:rPr lang="en-US" sz="3500" dirty="0" smtClean="0"/>
              <a:t>.  Debrief for understanding using Teacher Resource Sheets RA-7a and RA-7b. [D3] [CC] [ETM 8] </a:t>
            </a:r>
            <a:r>
              <a:rPr lang="en-US" sz="3500" b="1" dirty="0" smtClean="0"/>
              <a:t>[ADPT 6: Have the student complete the task with a partner, within a small group, or as a total class activity.] [ADPT 11: Underline or highlight important information in reading material.] [ADPT 13: Divide the assignment into smaller tasks, setting appropriate time limits for completion.] [ADPT 18: Have students include Student Resource Sheets RA-10a and RA-10b in their Vocabulary Notebook.] [ADPT 23: Provide students with a model or framework of what an appropriate response should look like.]</a:t>
            </a:r>
            <a:endParaRPr lang="en-US" sz="35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1981200"/>
            <a:ext cx="2209800" cy="1143000"/>
          </a:xfrm>
        </p:spPr>
        <p:txBody>
          <a:bodyPr/>
          <a:lstStyle/>
          <a:p>
            <a:r>
              <a:rPr lang="en-US" dirty="0" smtClean="0"/>
              <a:t>After</a:t>
            </a:r>
            <a:endParaRPr lang="en-US" dirty="0"/>
          </a:p>
        </p:txBody>
      </p:sp>
      <p:sp>
        <p:nvSpPr>
          <p:cNvPr id="3" name="Content Placeholder 2"/>
          <p:cNvSpPr>
            <a:spLocks noGrp="1"/>
          </p:cNvSpPr>
          <p:nvPr>
            <p:ph idx="1"/>
          </p:nvPr>
        </p:nvSpPr>
        <p:spPr>
          <a:xfrm>
            <a:off x="228600" y="152400"/>
            <a:ext cx="8229600" cy="6172200"/>
          </a:xfrm>
        </p:spPr>
        <p:txBody>
          <a:bodyPr>
            <a:noAutofit/>
          </a:bodyPr>
          <a:lstStyle/>
          <a:p>
            <a:r>
              <a:rPr lang="en-US" sz="800" b="1" dirty="0" smtClean="0"/>
              <a:t>EXPERIENCE 2</a:t>
            </a:r>
            <a:endParaRPr lang="en-US" sz="800" dirty="0" smtClean="0"/>
          </a:p>
          <a:p>
            <a:r>
              <a:rPr lang="en-US" sz="800" b="1" dirty="0" smtClean="0"/>
              <a:t>Day 1</a:t>
            </a:r>
            <a:endParaRPr lang="en-US" sz="800" dirty="0" smtClean="0"/>
          </a:p>
          <a:p>
            <a:r>
              <a:rPr lang="en-US" sz="800" dirty="0" smtClean="0"/>
              <a:t>Common Core State Standard(s)</a:t>
            </a:r>
          </a:p>
          <a:p>
            <a:pPr lvl="0"/>
            <a:r>
              <a:rPr lang="en-US" sz="800" dirty="0" smtClean="0"/>
              <a:t>Reading, Standard 4: Determine the meaning of words and phrases as they are used in a text, including vocabulary specific to domains related to history/social studies.</a:t>
            </a:r>
          </a:p>
          <a:p>
            <a:pPr lvl="0"/>
            <a:r>
              <a:rPr lang="en-US" sz="800" dirty="0" smtClean="0"/>
              <a:t>Reading, Standard 7: Integrate visual information with other information in print and digital texts</a:t>
            </a:r>
          </a:p>
          <a:p>
            <a:pPr lvl="0"/>
            <a:r>
              <a:rPr lang="en-US" sz="800" dirty="0" smtClean="0"/>
              <a:t>Writing Standard 4: Produce clear and coherent writing in which the development, organization, and style are appropriate to the task, purpose, and audience</a:t>
            </a:r>
          </a:p>
          <a:p>
            <a:pPr lvl="0"/>
            <a:r>
              <a:rPr lang="en-US" sz="800" dirty="0" smtClean="0"/>
              <a:t>Writing Standard 10: Write routinely over an extended time frames and shorter time frames for a range of discipline-specific tasks, purposes, and audiences</a:t>
            </a:r>
          </a:p>
          <a:p>
            <a:r>
              <a:rPr lang="en-US" sz="800" dirty="0" smtClean="0"/>
              <a:t> </a:t>
            </a:r>
          </a:p>
          <a:p>
            <a:r>
              <a:rPr lang="en-US" sz="800" dirty="0" smtClean="0"/>
              <a:t>General Objective(s) </a:t>
            </a:r>
          </a:p>
          <a:p>
            <a:pPr lvl="0"/>
            <a:r>
              <a:rPr lang="en-US" sz="800" dirty="0" smtClean="0"/>
              <a:t>Students will analyze the outcome of the French and Indian War to determine how it led to conflict between Native Americans and settlers, and conflict between the British and colonists</a:t>
            </a:r>
          </a:p>
          <a:p>
            <a:pPr lvl="0"/>
            <a:r>
              <a:rPr lang="en-US" sz="800" dirty="0" smtClean="0"/>
              <a:t>Students will complete a reader’s workshop to take episodic notes which identify the causes of the Revolutionary War </a:t>
            </a:r>
          </a:p>
          <a:p>
            <a:r>
              <a:rPr lang="en-US" sz="800" dirty="0" smtClean="0"/>
              <a:t> </a:t>
            </a:r>
          </a:p>
          <a:p>
            <a:r>
              <a:rPr lang="en-US" sz="800" dirty="0" smtClean="0"/>
              <a:t>Core text (print, textbook, visual media, online): </a:t>
            </a:r>
          </a:p>
          <a:p>
            <a:pPr lvl="0"/>
            <a:r>
              <a:rPr lang="en-US" sz="800" i="1" dirty="0" smtClean="0"/>
              <a:t> Holt United States History </a:t>
            </a:r>
            <a:r>
              <a:rPr lang="en-US" sz="800" dirty="0" smtClean="0"/>
              <a:t>student text</a:t>
            </a:r>
          </a:p>
          <a:p>
            <a:r>
              <a:rPr lang="en-US" sz="800" i="1" dirty="0" smtClean="0"/>
              <a:t> </a:t>
            </a:r>
            <a:endParaRPr lang="en-US" sz="800" dirty="0" smtClean="0"/>
          </a:p>
          <a:p>
            <a:r>
              <a:rPr lang="en-US" sz="800" dirty="0" smtClean="0"/>
              <a:t>Supplemental text(s) (print, textbook, visual media, online): </a:t>
            </a:r>
          </a:p>
          <a:p>
            <a:pPr lvl="0"/>
            <a:r>
              <a:rPr lang="en-US" sz="800" dirty="0" smtClean="0"/>
              <a:t>Teacher resource sheet or local newspapers</a:t>
            </a:r>
          </a:p>
          <a:p>
            <a:pPr lvl="0"/>
            <a:r>
              <a:rPr lang="en-US" sz="800" dirty="0" err="1" smtClean="0"/>
              <a:t>Prezi</a:t>
            </a:r>
            <a:r>
              <a:rPr lang="en-US" sz="800" dirty="0" smtClean="0"/>
              <a:t> </a:t>
            </a:r>
            <a:r>
              <a:rPr lang="en-US" sz="800" u="sng" dirty="0" smtClean="0">
                <a:hlinkClick r:id="rId2"/>
              </a:rPr>
              <a:t>presentation</a:t>
            </a:r>
            <a:r>
              <a:rPr lang="en-US" sz="800" dirty="0" smtClean="0"/>
              <a:t>: Causes of the American Revolution</a:t>
            </a:r>
          </a:p>
          <a:p>
            <a:pPr lvl="0"/>
            <a:r>
              <a:rPr lang="en-US" sz="800" dirty="0" smtClean="0"/>
              <a:t>History Channel Video Clips</a:t>
            </a:r>
          </a:p>
          <a:p>
            <a:r>
              <a:rPr lang="en-US" sz="800" dirty="0" smtClean="0"/>
              <a:t> </a:t>
            </a:r>
          </a:p>
          <a:p>
            <a:r>
              <a:rPr lang="en-US" sz="800" dirty="0" smtClean="0"/>
              <a:t>BDA/SIOP Activities &amp; Classroom Organization (from the original unit, with my additions in italics):</a:t>
            </a:r>
          </a:p>
          <a:p>
            <a:r>
              <a:rPr lang="en-US" sz="800" dirty="0" smtClean="0"/>
              <a:t> </a:t>
            </a:r>
          </a:p>
          <a:p>
            <a:pPr lvl="0"/>
            <a:r>
              <a:rPr lang="en-US" sz="800" dirty="0" smtClean="0"/>
              <a:t>As a motivational activity, ask students what is a </a:t>
            </a:r>
            <a:r>
              <a:rPr lang="en-US" sz="800" b="1" i="1" u="sng" dirty="0" smtClean="0"/>
              <a:t>tax</a:t>
            </a:r>
            <a:r>
              <a:rPr lang="en-US" sz="800" dirty="0" smtClean="0"/>
              <a:t> and for what purposes they are used.  Note student responses on the chalkboard or overhead, and explain that the following simulation is designed to demonstrate how the colonists felt about taxes imposed by the British government.  Display Teacher Resource Sheet RA-6 (a simulation in which the Board of Education institutes several taxes on students to make up for revenue cut by the county, and a list of offenses for not paying) and review the information with students.  (</a:t>
            </a:r>
            <a:r>
              <a:rPr lang="en-US" sz="800" i="1" dirty="0" smtClean="0"/>
              <a:t>As an alternate option, provide students with recent copies of the local newspaper which detail the real-life impact that county budget cuts have had on the local Board of Education, such as reductions in staff which cut positions and/or force higher class sizes, thus directly impacting students) </a:t>
            </a:r>
            <a:r>
              <a:rPr lang="en-US" sz="800" dirty="0" smtClean="0"/>
              <a:t>Conduct a class discussion about the policy, being sure to include the fairness of the policy and the lack of citizen input into the Board decision to implement this policy.  Transition students back to a focus on how the colonists felt the British were using unlimited power against their legitimate right to rule themselves.  Have students create an entry for </a:t>
            </a:r>
            <a:r>
              <a:rPr lang="en-US" sz="800" b="1" i="1" u="sng" dirty="0" smtClean="0"/>
              <a:t>Tax</a:t>
            </a:r>
            <a:r>
              <a:rPr lang="en-US" sz="800" dirty="0" smtClean="0"/>
              <a:t> in their Vocabulary Notebook. </a:t>
            </a:r>
          </a:p>
          <a:p>
            <a:pPr lvl="0"/>
            <a:r>
              <a:rPr lang="en-US" sz="800" dirty="0" smtClean="0"/>
              <a:t>Remind students that the French and Indian War brought about many changes.  </a:t>
            </a:r>
            <a:r>
              <a:rPr lang="en-US" sz="800" i="1" dirty="0" smtClean="0"/>
              <a:t>Display the following events, listed on separate cards, for students to put in order using knowledge of cause and effect as a whole-class or in small groups:</a:t>
            </a:r>
            <a:endParaRPr lang="en-US" sz="800" dirty="0" smtClean="0"/>
          </a:p>
          <a:p>
            <a:pPr lvl="1"/>
            <a:r>
              <a:rPr lang="en-US" sz="800" i="1" dirty="0" smtClean="0"/>
              <a:t>As a result of the French and Indian war, the British owned a lot more land and were in debt</a:t>
            </a:r>
            <a:endParaRPr lang="en-US" sz="800" dirty="0" smtClean="0"/>
          </a:p>
          <a:p>
            <a:pPr lvl="1"/>
            <a:r>
              <a:rPr lang="en-US" sz="800" i="1" dirty="0" smtClean="0"/>
              <a:t>The British, who already needed money to pay for the war; could not afford to send more resources to help protect the colonists</a:t>
            </a:r>
            <a:endParaRPr lang="en-US" sz="800" dirty="0" smtClean="0"/>
          </a:p>
          <a:p>
            <a:pPr lvl="1"/>
            <a:r>
              <a:rPr lang="en-US" sz="800" i="1" dirty="0" smtClean="0"/>
              <a:t>The British began raising taxes to pay for the maintenance of services in North America.  </a:t>
            </a:r>
            <a:endParaRPr lang="en-US" sz="800" dirty="0" smtClean="0"/>
          </a:p>
          <a:p>
            <a:pPr lvl="1"/>
            <a:r>
              <a:rPr lang="en-US" sz="800" i="1" dirty="0" smtClean="0"/>
              <a:t> Conflict increases between Native Americans and settlers moving into the new territory.  </a:t>
            </a:r>
            <a:endParaRPr lang="en-US" sz="800" dirty="0" smtClean="0"/>
          </a:p>
          <a:p>
            <a:pPr lvl="0"/>
            <a:r>
              <a:rPr lang="en-US" sz="800" i="1" dirty="0" smtClean="0"/>
              <a:t>To prepare students to read the textbook, preview the material by showing the </a:t>
            </a:r>
            <a:r>
              <a:rPr lang="en-US" sz="800" i="1" u="sng" dirty="0" err="1" smtClean="0">
                <a:hlinkClick r:id="rId2"/>
              </a:rPr>
              <a:t>Prezi</a:t>
            </a:r>
            <a:r>
              <a:rPr lang="en-US" sz="800" i="1" dirty="0" smtClean="0"/>
              <a:t> on Causes of the American Revolution.</a:t>
            </a:r>
            <a:endParaRPr lang="en-US" sz="800" dirty="0" smtClean="0"/>
          </a:p>
          <a:p>
            <a:pPr lvl="0"/>
            <a:r>
              <a:rPr lang="en-US" sz="800" dirty="0" smtClean="0"/>
              <a:t>In order for students to understand the causes of the American Revolution, distribute Student Resource Sheets RA-10a and RA-10b.  This activity will introduce students to Episodic Note-Making.  As a pre-reading strategy, have students review the text features found on Pages 98-114 of the </a:t>
            </a:r>
            <a:r>
              <a:rPr lang="en-US" sz="800" u="sng" dirty="0" smtClean="0"/>
              <a:t>Holt United States History Student Text</a:t>
            </a:r>
            <a:r>
              <a:rPr lang="en-US" sz="800" dirty="0" smtClean="0"/>
              <a:t>.  </a:t>
            </a:r>
          </a:p>
          <a:p>
            <a:pPr lvl="0"/>
            <a:r>
              <a:rPr lang="en-US" sz="800" i="1" dirty="0" smtClean="0"/>
              <a:t>Have students complete the reading in a Reader’s Workshop style, working in small traveling groups to read/view the following information to complete their notes. Students should annotate the text on Post-Its as they read to make comments/ask questions.</a:t>
            </a:r>
            <a:endParaRPr lang="en-US" sz="800" dirty="0" smtClean="0"/>
          </a:p>
          <a:p>
            <a:pPr lvl="1"/>
            <a:r>
              <a:rPr lang="en-US" sz="800" i="1" dirty="0" smtClean="0"/>
              <a:t>The student text, pages 98-114, chunked into instructional sections</a:t>
            </a:r>
            <a:endParaRPr lang="en-US" sz="800" dirty="0" smtClean="0"/>
          </a:p>
          <a:p>
            <a:pPr lvl="1"/>
            <a:r>
              <a:rPr lang="en-US" sz="800" i="1" u="sng" dirty="0" smtClean="0">
                <a:hlinkClick r:id="rId3"/>
              </a:rPr>
              <a:t>The History Channel video clips</a:t>
            </a:r>
            <a:r>
              <a:rPr lang="en-US" sz="800" i="1" dirty="0" smtClean="0"/>
              <a:t> (scroll to bottom of site to access each):The Colonies Protest British Policies, The Sons of Liberty and the Boston Tea Party, The Boston Massacre, First Revolutionary Battle at Lexington and Concord</a:t>
            </a:r>
            <a:endParaRPr lang="en-US" sz="800" dirty="0" smtClean="0"/>
          </a:p>
          <a:p>
            <a:pPr lvl="0"/>
            <a:r>
              <a:rPr lang="en-US" sz="800" dirty="0" smtClean="0"/>
              <a:t>As students read, address questions they have. </a:t>
            </a:r>
          </a:p>
          <a:p>
            <a:pPr lvl="0"/>
            <a:r>
              <a:rPr lang="en-US" sz="800" dirty="0" smtClean="0"/>
              <a:t>Debrief for understanding using Teacher Resource Sheets RA-7a and RA-7b.</a:t>
            </a:r>
          </a:p>
          <a:p>
            <a:pPr lvl="0"/>
            <a:r>
              <a:rPr lang="en-US" sz="800" dirty="0" smtClean="0"/>
              <a:t>As an exit ticket, have students synthesize and summarize the information by writing a brief constructed response explaining what caused the American Revolution. </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077200" cy="5181600"/>
          </a:xfrm>
          <a:solidFill>
            <a:schemeClr val="bg2"/>
          </a:solidFill>
        </p:spPr>
        <p:txBody>
          <a:bodyPr>
            <a:normAutofit fontScale="92500" lnSpcReduction="10000"/>
          </a:bodyPr>
          <a:lstStyle/>
          <a:p>
            <a:endParaRPr lang="en-US" sz="500" dirty="0"/>
          </a:p>
          <a:p>
            <a:r>
              <a:rPr lang="en-US" dirty="0" smtClean="0"/>
              <a:t>Fallston Middle School </a:t>
            </a:r>
          </a:p>
          <a:p>
            <a:pPr lvl="1"/>
            <a:r>
              <a:rPr lang="en-US" dirty="0" smtClean="0"/>
              <a:t>Harford County</a:t>
            </a:r>
          </a:p>
          <a:p>
            <a:pPr lvl="1"/>
            <a:r>
              <a:rPr lang="en-US" dirty="0" smtClean="0"/>
              <a:t>mostly homogeneous in race and SES</a:t>
            </a:r>
          </a:p>
          <a:p>
            <a:pPr lvl="1"/>
            <a:r>
              <a:rPr lang="en-US" dirty="0" smtClean="0"/>
              <a:t>approximately 900 students total (approximately 300 in each grade level).</a:t>
            </a:r>
          </a:p>
          <a:p>
            <a:r>
              <a:rPr lang="en-US" dirty="0" smtClean="0"/>
              <a:t>“Reading in the Secondary Content Areas” course </a:t>
            </a:r>
            <a:r>
              <a:rPr lang="en-US" dirty="0" smtClean="0">
                <a:solidFill>
                  <a:srgbClr val="FF0000"/>
                </a:solidFill>
                <a:latin typeface="Batang" pitchFamily="18" charset="-127"/>
                <a:ea typeface="Batang" pitchFamily="18" charset="-127"/>
              </a:rPr>
              <a:t>FAIL</a:t>
            </a:r>
            <a:r>
              <a:rPr lang="en-US" dirty="0" smtClean="0"/>
              <a:t> </a:t>
            </a:r>
            <a:r>
              <a:rPr lang="en-US" dirty="0" smtClean="0">
                <a:sym typeface="Wingdings" pitchFamily="2" charset="2"/>
              </a:rPr>
              <a:t></a:t>
            </a:r>
            <a:endParaRPr lang="en-US" dirty="0" smtClean="0"/>
          </a:p>
          <a:p>
            <a:r>
              <a:rPr lang="en-US" dirty="0" smtClean="0"/>
              <a:t>Content information presented chronologically within a year</a:t>
            </a:r>
          </a:p>
          <a:p>
            <a:r>
              <a:rPr lang="en-US" dirty="0" smtClean="0"/>
              <a:t>7</a:t>
            </a:r>
            <a:r>
              <a:rPr lang="en-US" baseline="30000" dirty="0" smtClean="0"/>
              <a:t>th</a:t>
            </a:r>
            <a:r>
              <a:rPr lang="en-US" dirty="0" smtClean="0"/>
              <a:t> grade content = World Civilizations</a:t>
            </a:r>
          </a:p>
          <a:p>
            <a:r>
              <a:rPr lang="en-US" dirty="0" smtClean="0"/>
              <a:t>“Rise of America” is the first unit</a:t>
            </a:r>
            <a:endParaRPr lang="en-US" dirty="0"/>
          </a:p>
        </p:txBody>
      </p:sp>
      <p:sp>
        <p:nvSpPr>
          <p:cNvPr id="2" name="Title 1"/>
          <p:cNvSpPr>
            <a:spLocks noGrp="1"/>
          </p:cNvSpPr>
          <p:nvPr>
            <p:ph type="title"/>
          </p:nvPr>
        </p:nvSpPr>
        <p:spPr>
          <a:xfrm>
            <a:off x="5410200" y="533400"/>
            <a:ext cx="3429000" cy="1143000"/>
          </a:xfrm>
          <a:solidFill>
            <a:schemeClr val="accent1">
              <a:lumMod val="20000"/>
              <a:lumOff val="80000"/>
            </a:schemeClr>
          </a:solidFill>
          <a:ln>
            <a:solidFill>
              <a:schemeClr val="tx1"/>
            </a:solidFill>
          </a:ln>
        </p:spPr>
        <p:txBody>
          <a:bodyPr/>
          <a:lstStyle/>
          <a:p>
            <a:r>
              <a:rPr lang="en-US" dirty="0" smtClean="0"/>
              <a:t>Background </a:t>
            </a:r>
            <a:endParaRPr lang="en-US" dirty="0"/>
          </a:p>
        </p:txBody>
      </p:sp>
      <p:pic>
        <p:nvPicPr>
          <p:cNvPr id="1026" name="Picture 2" descr="C:\Users\jamie\AppData\Local\Microsoft\Windows\Temporary Internet Files\Content.IE5\EQ7L65NG\MC900091117[1].wmf"/>
          <p:cNvPicPr>
            <a:picLocks noChangeAspect="1" noChangeArrowheads="1"/>
          </p:cNvPicPr>
          <p:nvPr/>
        </p:nvPicPr>
        <p:blipFill>
          <a:blip r:embed="rId3" cstate="print"/>
          <a:srcRect/>
          <a:stretch>
            <a:fillRect/>
          </a:stretch>
        </p:blipFill>
        <p:spPr bwMode="auto">
          <a:xfrm>
            <a:off x="7979360" y="609601"/>
            <a:ext cx="1340427" cy="114300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73472E-18 -5.55042E-7 C -0.00139 0.03099 -0.00295 0.06198 -0.00573 0.09274 C -0.00694 0.12281 -0.00555 0.1686 -0.01302 0.20097 C -0.01545 0.2248 -0.02048 0.24838 -0.0276 0.27035 C -0.02899 0.27452 -0.02899 0.27961 -0.03038 0.28377 C -0.03298 0.29163 -0.0368 0.30019 -0.04062 0.30713 C -0.04201 0.31499 -0.04461 0.32123 -0.04774 0.32817 C -0.04948 0.33233 -0.05173 0.33603 -0.05364 0.33997 C -0.05468 0.34182 -0.05659 0.34575 -0.05659 0.34575 C -0.06145 0.3661 -0.06857 0.38645 -0.0783 0.40356 C -0.0809 0.40819 -0.08437 0.41235 -0.08698 0.41698 C -0.09479 0.43085 -0.09965 0.44704 -0.11007 0.45768 C -0.11319 0.46901 -0.10937 0.45861 -0.11597 0.46739 C -0.12309 0.47688 -0.12899 0.48682 -0.13767 0.49422 C -0.14618 0.51018 -0.15625 0.52105 -0.16666 0.53492 C -0.17309 0.54348 -0.17899 0.55134 -0.18559 0.5599 C -0.18819 0.56337 -0.19531 0.56568 -0.19861 0.56776 C -0.21215 0.57609 -0.21614 0.57702 -0.23194 0.57933 C -0.23819 0.5821 -0.24427 0.58488 -0.25069 0.58696 C -0.25729 0.59297 -0.26493 0.5932 -0.27239 0.59667 C -0.29045 0.5932 -0.3026 0.59182 -0.31302 0.57147 C -0.31145 0.54371 -0.31493 0.52475 -0.30434 0.50394 C -0.2993 0.48266 -0.27604 0.45653 -0.26232 0.44404 C -0.2592 0.43085 -0.25104 0.42646 -0.2434 0.41906 C -0.23298 0.40888 -0.22361 0.40125 -0.21302 0.392 C -0.21059 0.38992 -0.20833 0.38784 -0.20573 0.38622 C -0.20104 0.38321 -0.19132 0.37859 -0.19132 0.37859 C -0.18559 0.37928 -0.17968 0.37905 -0.17395 0.38044 C -0.17187 0.3809 -0.17031 0.38391 -0.16805 0.38437 C -0.14635 0.38784 -0.12465 0.38946 -0.10295 0.392 C -0.09149 0.40727 -0.10538 0.38738 -0.09566 0.40542 C -0.09305 0.41027 -0.08993 0.41467 -0.08698 0.41906 C -0.08559 0.42114 -0.08385 0.42276 -0.08264 0.42484 C -0.07482 0.43872 -0.08229 0.43132 -0.07395 0.43826 C -0.07048 0.45537 -0.07517 0.43756 -0.06805 0.4519 C -0.06614 0.45583 -0.0625 0.4667 -0.06093 0.4711 C -0.0592 0.4822 -0.05625 0.49307 -0.05364 0.50394 C -0.05312 0.50856 -0.05225 0.51295 -0.05225 0.51758 C -0.05225 0.53307 -0.05277 0.54834 -0.05364 0.56383 C -0.0552 0.59274 -0.08003 0.60777 -0.09566 0.62165 C -0.10243 0.62766 -0.1125 0.62974 -0.12031 0.63136 C -0.13038 0.63344 -0.15069 0.63714 -0.15069 0.63714 C -0.17864 0.69959 -0.23038 0.72618 -0.27968 0.74538 C -0.28767 0.74838 -0.29618 0.74723 -0.30434 0.74908 C -0.31545 0.75162 -0.32552 0.7574 -0.33628 0.76064 C -0.3533 0.76596 -0.36944 0.76874 -0.38698 0.77035 C -0.4 0.76966 -0.41302 0.77012 -0.42604 0.7685 C -0.43541 0.76735 -0.44774 0.75902 -0.45659 0.75486 C -0.47812 0.74468 -0.49895 0.73405 -0.5217 0.72988 C -0.54861 0.7322 -0.57465 0.73543 -0.60139 0.73752 C -0.66198 0.73659 -0.70989 0.73566 -0.76666 0.73173 C -0.78489 0.7278 -0.8033 0.72641 -0.8217 0.7241 C -0.8434 0.7248 -0.86527 0.7241 -0.88698 0.72595 C -0.91076 0.72803 -0.93576 0.73821 -0.95937 0.7433 C -0.97639 0.75093 -0.99461 0.75162 -1.01163 0.75879 C -1.01875 0.76527 -1.01319 0.76134 -1.02326 0.76457 C -1.02482 0.76504 -1.0276 0.76642 -1.0276 0.76642 " pathEditMode="relative" ptsTypes="ffffffffffffffffffffffffffffffffffffffffffffffffffffffffA">
                                      <p:cBhvr>
                                        <p:cTn id="6" dur="2000" fill="hold"/>
                                        <p:tgtEl>
                                          <p:spTgt spid="1026"/>
                                        </p:tgtEl>
                                        <p:attrNameLst>
                                          <p:attrName>ppt_x</p:attrName>
                                          <p:attrName>ppt_y</p:attrName>
                                        </p:attrNameLst>
                                      </p:cBhvr>
                                    </p:animMotion>
                                  </p:childTnLst>
                                </p:cTn>
                              </p:par>
                            </p:childTnLst>
                          </p:cTn>
                        </p:par>
                        <p:par>
                          <p:cTn id="7" fill="hold">
                            <p:stCondLst>
                              <p:cond delay="2000"/>
                            </p:stCondLst>
                            <p:childTnLst>
                              <p:par>
                                <p:cTn id="8" presetID="2" presetClass="exit" presetSubtype="4" fill="hold" nodeType="afterEffect">
                                  <p:stCondLst>
                                    <p:cond delay="0"/>
                                  </p:stCondLst>
                                  <p:childTnLst>
                                    <p:anim calcmode="lin" valueType="num">
                                      <p:cBhvr additive="base">
                                        <p:cTn id="9" dur="500"/>
                                        <p:tgtEl>
                                          <p:spTgt spid="1026"/>
                                        </p:tgtEl>
                                        <p:attrNameLst>
                                          <p:attrName>ppt_x</p:attrName>
                                        </p:attrNameLst>
                                      </p:cBhvr>
                                      <p:tavLst>
                                        <p:tav tm="0">
                                          <p:val>
                                            <p:strVal val="ppt_x"/>
                                          </p:val>
                                        </p:tav>
                                        <p:tav tm="100000">
                                          <p:val>
                                            <p:strVal val="ppt_x"/>
                                          </p:val>
                                        </p:tav>
                                      </p:tavLst>
                                    </p:anim>
                                    <p:anim calcmode="lin" valueType="num">
                                      <p:cBhvr additive="base">
                                        <p:cTn id="10" dur="500"/>
                                        <p:tgtEl>
                                          <p:spTgt spid="1026"/>
                                        </p:tgtEl>
                                        <p:attrNameLst>
                                          <p:attrName>ppt_y</p:attrName>
                                        </p:attrNameLst>
                                      </p:cBhvr>
                                      <p:tavLst>
                                        <p:tav tm="0">
                                          <p:val>
                                            <p:strVal val="ppt_y"/>
                                          </p:val>
                                        </p:tav>
                                        <p:tav tm="100000">
                                          <p:val>
                                            <p:strVal val="1+ppt_h/2"/>
                                          </p:val>
                                        </p:tav>
                                      </p:tavLst>
                                    </p:anim>
                                    <p:set>
                                      <p:cBhvr>
                                        <p:cTn id="11" dur="1" fill="hold">
                                          <p:stCondLst>
                                            <p:cond delay="499"/>
                                          </p:stCondLst>
                                        </p:cTn>
                                        <p:tgtEl>
                                          <p:spTgt spid="1026"/>
                                        </p:tgtEl>
                                        <p:attrNameLst>
                                          <p:attrName>style.visibility</p:attrName>
                                        </p:attrNameLst>
                                      </p:cBhvr>
                                      <p:to>
                                        <p:strVal val="hidden"/>
                                      </p:to>
                                    </p:set>
                                  </p:childTnLst>
                                </p:cTn>
                              </p:par>
                            </p:childTnLst>
                          </p:cTn>
                        </p:par>
                        <p:par>
                          <p:cTn id="12" fill="hold">
                            <p:stCondLst>
                              <p:cond delay="2500"/>
                            </p:stCondLst>
                            <p:childTnLst>
                              <p:par>
                                <p:cTn id="13" presetID="16" presetClass="entr" presetSubtype="26"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barn(inHorizontal)">
                                      <p:cBhvr>
                                        <p:cTn id="15" dur="500"/>
                                        <p:tgtEl>
                                          <p:spTgt spid="3">
                                            <p:bg/>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Horizontal)">
                                      <p:cBhvr>
                                        <p:cTn id="18" dur="500"/>
                                        <p:tgtEl>
                                          <p:spTgt spid="3">
                                            <p:txEl>
                                              <p:pRg st="1" end="1"/>
                                            </p:txEl>
                                          </p:spTgt>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Horizontal)">
                                      <p:cBhvr>
                                        <p:cTn id="21" dur="500"/>
                                        <p:tgtEl>
                                          <p:spTgt spid="3">
                                            <p:txEl>
                                              <p:pRg st="2" end="2"/>
                                            </p:txEl>
                                          </p:spTgt>
                                        </p:tgtEl>
                                      </p:cBhvr>
                                    </p:animEffect>
                                  </p:childTnLst>
                                </p:cTn>
                              </p:par>
                              <p:par>
                                <p:cTn id="22" presetID="16" presetClass="entr" presetSubtype="26"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Horizontal)">
                                      <p:cBhvr>
                                        <p:cTn id="24" dur="500"/>
                                        <p:tgtEl>
                                          <p:spTgt spid="3">
                                            <p:txEl>
                                              <p:pRg st="3" end="3"/>
                                            </p:txEl>
                                          </p:spTgt>
                                        </p:tgtEl>
                                      </p:cBhvr>
                                    </p:animEffect>
                                  </p:childTnLst>
                                </p:cTn>
                              </p:par>
                              <p:par>
                                <p:cTn id="25" presetID="16" presetClass="entr" presetSubtype="2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Horizontal)">
                                      <p:cBhvr>
                                        <p:cTn id="27" dur="500"/>
                                        <p:tgtEl>
                                          <p:spTgt spid="3">
                                            <p:txEl>
                                              <p:pRg st="4" end="4"/>
                                            </p:txEl>
                                          </p:spTgt>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Horizontal)">
                                      <p:cBhvr>
                                        <p:cTn id="30" dur="500"/>
                                        <p:tgtEl>
                                          <p:spTgt spid="3">
                                            <p:txEl>
                                              <p:pRg st="5" end="5"/>
                                            </p:txEl>
                                          </p:spTgt>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Horizontal)">
                                      <p:cBhvr>
                                        <p:cTn id="33" dur="500"/>
                                        <p:tgtEl>
                                          <p:spTgt spid="3">
                                            <p:txEl>
                                              <p:pRg st="6" end="6"/>
                                            </p:txEl>
                                          </p:spTgt>
                                        </p:tgtEl>
                                      </p:cBhvr>
                                    </p:animEffect>
                                  </p:childTnLst>
                                </p:cTn>
                              </p:par>
                              <p:par>
                                <p:cTn id="34" presetID="16" presetClass="entr" presetSubtype="26"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Horizontal)">
                                      <p:cBhvr>
                                        <p:cTn id="36" dur="500"/>
                                        <p:tgtEl>
                                          <p:spTgt spid="3">
                                            <p:txEl>
                                              <p:pRg st="7" end="7"/>
                                            </p:txEl>
                                          </p:spTgt>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Horizont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US" b="1" i="1" dirty="0" smtClean="0"/>
              <a:t>About the Unit:</a:t>
            </a:r>
            <a:endParaRPr lang="en-US" b="1" i="1" dirty="0"/>
          </a:p>
        </p:txBody>
      </p:sp>
      <p:sp>
        <p:nvSpPr>
          <p:cNvPr id="4" name="Rounded Rectangle 3"/>
          <p:cNvSpPr/>
          <p:nvPr/>
        </p:nvSpPr>
        <p:spPr>
          <a:xfrm>
            <a:off x="1981200" y="2819400"/>
            <a:ext cx="2057400" cy="1600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Organized into three “experiences”</a:t>
            </a:r>
            <a:endParaRPr lang="en-US" dirty="0"/>
          </a:p>
        </p:txBody>
      </p:sp>
      <p:sp>
        <p:nvSpPr>
          <p:cNvPr id="5" name="Rounded Rectangle 4"/>
          <p:cNvSpPr/>
          <p:nvPr/>
        </p:nvSpPr>
        <p:spPr>
          <a:xfrm>
            <a:off x="6400800" y="3810000"/>
            <a:ext cx="2057400" cy="1600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breakdown of daily lessons</a:t>
            </a:r>
            <a:endParaRPr lang="en-US" dirty="0"/>
          </a:p>
        </p:txBody>
      </p:sp>
      <p:sp>
        <p:nvSpPr>
          <p:cNvPr id="6" name="Rounded Rectangle 5"/>
          <p:cNvSpPr/>
          <p:nvPr/>
        </p:nvSpPr>
        <p:spPr>
          <a:xfrm>
            <a:off x="2819400" y="4800600"/>
            <a:ext cx="3200400" cy="1600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Each experience has “guiding questions” that relate to the “enduring understandings” for the entire year</a:t>
            </a:r>
            <a:endParaRPr lang="en-US"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67400" y="274638"/>
            <a:ext cx="2819400" cy="1143000"/>
          </a:xfrm>
        </p:spPr>
        <p:txBody>
          <a:bodyPr>
            <a:noAutofit/>
          </a:bodyPr>
          <a:lstStyle/>
          <a:p>
            <a:r>
              <a:rPr lang="en-US" sz="3600" dirty="0" smtClean="0">
                <a:ln>
                  <a:solidFill>
                    <a:schemeClr val="bg1"/>
                  </a:solidFill>
                </a:ln>
                <a:solidFill>
                  <a:schemeClr val="tx2">
                    <a:lumMod val="50000"/>
                  </a:schemeClr>
                </a:solidFill>
                <a:latin typeface="Arial Black" pitchFamily="34" charset="0"/>
                <a:cs typeface="Aharoni" pitchFamily="2" charset="-79"/>
              </a:rPr>
              <a:t>Guiding Principles</a:t>
            </a:r>
            <a:endParaRPr lang="en-US" sz="3600" dirty="0">
              <a:ln>
                <a:solidFill>
                  <a:schemeClr val="bg1"/>
                </a:solidFill>
              </a:ln>
              <a:solidFill>
                <a:schemeClr val="tx2">
                  <a:lumMod val="50000"/>
                </a:schemeClr>
              </a:solidFill>
              <a:latin typeface="Arial Black" pitchFamily="34" charset="0"/>
              <a:cs typeface="Aharoni" pitchFamily="2" charset="-79"/>
            </a:endParaRPr>
          </a:p>
        </p:txBody>
      </p:sp>
      <p:sp>
        <p:nvSpPr>
          <p:cNvPr id="4" name="Vertical Scroll 3"/>
          <p:cNvSpPr/>
          <p:nvPr/>
        </p:nvSpPr>
        <p:spPr>
          <a:xfrm>
            <a:off x="990600" y="457200"/>
            <a:ext cx="4114800" cy="5943600"/>
          </a:xfrm>
          <a:prstGeom prst="verticalScroll">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r>
              <a:rPr lang="en-US" sz="2400" dirty="0" smtClean="0">
                <a:solidFill>
                  <a:schemeClr val="tx1"/>
                </a:solidFill>
              </a:rPr>
              <a:t>Common Core State Standards description of college and career ready students</a:t>
            </a:r>
          </a:p>
          <a:p>
            <a:pPr algn="ctr">
              <a:buFont typeface="Arial" pitchFamily="34" charset="0"/>
              <a:buChar char="•"/>
            </a:pPr>
            <a:endParaRPr lang="en-US" sz="2400" dirty="0" smtClean="0">
              <a:solidFill>
                <a:schemeClr val="tx1"/>
              </a:solidFill>
            </a:endParaRPr>
          </a:p>
          <a:p>
            <a:pPr algn="ctr">
              <a:buFont typeface="Arial" pitchFamily="34" charset="0"/>
              <a:buChar char="•"/>
            </a:pPr>
            <a:r>
              <a:rPr lang="en-US" sz="2400" dirty="0" smtClean="0">
                <a:solidFill>
                  <a:schemeClr val="tx1"/>
                </a:solidFill>
              </a:rPr>
              <a:t>“Shared responsibility for students’ literacy developments” – CCSS</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1"/>
                                          </p:val>
                                        </p:tav>
                                        <p:tav tm="100000">
                                          <p:val>
                                            <p:strVal val="#ppt_x"/>
                                          </p:val>
                                        </p:tav>
                                      </p:tavLst>
                                    </p:anim>
                                    <p:anim calcmode="lin" valueType="num">
                                      <p:cBhvr>
                                        <p:cTn id="9" dur="1000" fill="hold"/>
                                        <p:tgtEl>
                                          <p:spTgt spid="4">
                                            <p:bg/>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34000"/>
          </a:xfrm>
          <a:solidFill>
            <a:schemeClr val="bg2"/>
          </a:solidFill>
          <a:ln>
            <a:solidFill>
              <a:schemeClr val="tx1"/>
            </a:solidFill>
          </a:ln>
        </p:spPr>
        <p:txBody>
          <a:bodyPr>
            <a:normAutofit fontScale="92500" lnSpcReduction="10000"/>
          </a:bodyPr>
          <a:lstStyle/>
          <a:p>
            <a:r>
              <a:rPr lang="en-US" b="1" dirty="0" smtClean="0"/>
              <a:t>Included:</a:t>
            </a:r>
          </a:p>
          <a:p>
            <a:pPr lvl="1"/>
            <a:r>
              <a:rPr lang="en-US" dirty="0" smtClean="0"/>
              <a:t>State standards</a:t>
            </a:r>
          </a:p>
          <a:p>
            <a:pPr lvl="1"/>
            <a:r>
              <a:rPr lang="en-US" dirty="0" smtClean="0"/>
              <a:t>County indicators</a:t>
            </a:r>
          </a:p>
          <a:p>
            <a:pPr lvl="1"/>
            <a:r>
              <a:rPr lang="en-US" dirty="0" smtClean="0"/>
              <a:t>Guiding questions and enduring understandings</a:t>
            </a:r>
          </a:p>
          <a:p>
            <a:r>
              <a:rPr lang="en-US" b="1" dirty="0" smtClean="0"/>
              <a:t>Missing:</a:t>
            </a:r>
          </a:p>
          <a:p>
            <a:pPr lvl="1"/>
            <a:r>
              <a:rPr lang="en-US" dirty="0" smtClean="0"/>
              <a:t>Daily objectives</a:t>
            </a:r>
          </a:p>
          <a:p>
            <a:r>
              <a:rPr lang="en-US" b="1" dirty="0" smtClean="0"/>
              <a:t>Improvements: </a:t>
            </a:r>
          </a:p>
          <a:p>
            <a:pPr lvl="1"/>
            <a:r>
              <a:rPr lang="en-US" dirty="0" smtClean="0"/>
              <a:t>“A standard takes a year or more to achieve, while an objective can be achieved within a single lesson or class period”</a:t>
            </a:r>
          </a:p>
          <a:p>
            <a:pPr lvl="1"/>
            <a:r>
              <a:rPr lang="en-US" dirty="0" smtClean="0"/>
              <a:t>CCSS for reading and/or writing</a:t>
            </a:r>
          </a:p>
          <a:p>
            <a:pPr lvl="1"/>
            <a:r>
              <a:rPr lang="en-US" dirty="0" smtClean="0"/>
              <a:t>A daily user-friendly” objective</a:t>
            </a:r>
            <a:endParaRPr lang="en-US" dirty="0"/>
          </a:p>
        </p:txBody>
      </p:sp>
      <p:sp>
        <p:nvSpPr>
          <p:cNvPr id="5" name="Title 1"/>
          <p:cNvSpPr txBox="1">
            <a:spLocks/>
          </p:cNvSpPr>
          <p:nvPr/>
        </p:nvSpPr>
        <p:spPr>
          <a:xfrm>
            <a:off x="4495800" y="1295400"/>
            <a:ext cx="3657600" cy="1143000"/>
          </a:xfrm>
          <a:prstGeom prst="rect">
            <a:avLst/>
          </a:prstGeom>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solidFill>
                    <a:schemeClr val="bg1"/>
                  </a:solidFill>
                </a:ln>
                <a:solidFill>
                  <a:schemeClr val="tx2">
                    <a:lumMod val="50000"/>
                  </a:schemeClr>
                </a:solidFill>
                <a:effectLst/>
                <a:uLnTx/>
                <a:uFillTx/>
                <a:latin typeface="Arial Black" pitchFamily="34" charset="0"/>
                <a:ea typeface="+mj-ea"/>
                <a:cs typeface="Aharoni" pitchFamily="2" charset="-79"/>
              </a:rPr>
              <a:t>Objectives</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bg/>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
                                            <p:txEl>
                                              <p:pRg st="7" end="7"/>
                                            </p:txEl>
                                          </p:spTgt>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grpId="0" nodeType="with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p:cTn id="67"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7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ln>
                  <a:solidFill>
                    <a:schemeClr val="bg1"/>
                  </a:solidFill>
                </a:ln>
              </a:rPr>
              <a:t>Cultural Responsiveness</a:t>
            </a:r>
            <a:endParaRPr lang="en-US" b="1" dirty="0">
              <a:ln>
                <a:solidFill>
                  <a:schemeClr val="bg1"/>
                </a:solidFill>
              </a:ln>
            </a:endParaRPr>
          </a:p>
        </p:txBody>
      </p:sp>
      <p:sp>
        <p:nvSpPr>
          <p:cNvPr id="3" name="Content Placeholder 2"/>
          <p:cNvSpPr>
            <a:spLocks noGrp="1"/>
          </p:cNvSpPr>
          <p:nvPr>
            <p:ph idx="1"/>
          </p:nvPr>
        </p:nvSpPr>
        <p:spPr>
          <a:solidFill>
            <a:schemeClr val="bg1"/>
          </a:solidFill>
          <a:ln>
            <a:solidFill>
              <a:schemeClr val="tx1"/>
            </a:solidFill>
          </a:ln>
        </p:spPr>
        <p:txBody>
          <a:bodyPr>
            <a:normAutofit fontScale="77500" lnSpcReduction="20000"/>
          </a:bodyPr>
          <a:lstStyle/>
          <a:p>
            <a:r>
              <a:rPr lang="en-US" b="1" dirty="0" smtClean="0">
                <a:ln>
                  <a:solidFill>
                    <a:schemeClr val="tx1"/>
                  </a:solidFill>
                </a:ln>
                <a:solidFill>
                  <a:srgbClr val="009999"/>
                </a:solidFill>
              </a:rPr>
              <a:t>Included:</a:t>
            </a:r>
          </a:p>
          <a:p>
            <a:pPr lvl="1"/>
            <a:r>
              <a:rPr lang="en-US" b="1" dirty="0" smtClean="0">
                <a:solidFill>
                  <a:srgbClr val="009999"/>
                </a:solidFill>
              </a:rPr>
              <a:t>Activities for students to share their existing knowledge and experiences and apply them to the lesson</a:t>
            </a:r>
          </a:p>
          <a:p>
            <a:pPr lvl="1"/>
            <a:r>
              <a:rPr lang="en-US" b="1" dirty="0" smtClean="0">
                <a:solidFill>
                  <a:srgbClr val="009999"/>
                </a:solidFill>
              </a:rPr>
              <a:t>Many opportunities for students to read, write, and speak using a variety of instructional strategies</a:t>
            </a:r>
          </a:p>
          <a:p>
            <a:r>
              <a:rPr lang="en-US" b="1" dirty="0" smtClean="0">
                <a:ln>
                  <a:solidFill>
                    <a:schemeClr val="tx1"/>
                  </a:solidFill>
                </a:ln>
                <a:solidFill>
                  <a:srgbClr val="009999"/>
                </a:solidFill>
              </a:rPr>
              <a:t>Missing:</a:t>
            </a:r>
          </a:p>
          <a:p>
            <a:pPr lvl="1"/>
            <a:r>
              <a:rPr lang="en-US" b="1" dirty="0" smtClean="0">
                <a:solidFill>
                  <a:srgbClr val="009999"/>
                </a:solidFill>
              </a:rPr>
              <a:t>Overlooks the “History is written by the victors” perspective </a:t>
            </a:r>
          </a:p>
          <a:p>
            <a:r>
              <a:rPr lang="en-US" b="1" dirty="0" smtClean="0">
                <a:ln>
                  <a:solidFill>
                    <a:schemeClr val="tx1"/>
                  </a:solidFill>
                </a:ln>
                <a:solidFill>
                  <a:srgbClr val="009999"/>
                </a:solidFill>
              </a:rPr>
              <a:t>Improvements:</a:t>
            </a:r>
          </a:p>
          <a:p>
            <a:pPr lvl="1"/>
            <a:r>
              <a:rPr lang="en-US" b="1" dirty="0" smtClean="0">
                <a:solidFill>
                  <a:srgbClr val="009999"/>
                </a:solidFill>
              </a:rPr>
              <a:t>Inclusion of questions and activities that require students to challenge and reshape the content knowledge from the textbook and/or their own prior knowledge</a:t>
            </a:r>
          </a:p>
          <a:p>
            <a:pPr lvl="1"/>
            <a:r>
              <a:rPr lang="en-US" b="1" dirty="0" smtClean="0">
                <a:solidFill>
                  <a:srgbClr val="009999"/>
                </a:solidFill>
              </a:rPr>
              <a:t>Celebrating the “Unsung Heroes” of history</a:t>
            </a:r>
            <a:endParaRPr lang="en-US" b="1" dirty="0">
              <a:solidFill>
                <a:srgbClr val="009999"/>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style.rotation</p:attrName>
                                        </p:attrNameLst>
                                      </p:cBhvr>
                                      <p:tavLst>
                                        <p:tav tm="0">
                                          <p:val>
                                            <p:fltVal val="720"/>
                                          </p:val>
                                        </p:tav>
                                        <p:tav tm="100000">
                                          <p:val>
                                            <p:fltVal val="0"/>
                                          </p:val>
                                        </p:tav>
                                      </p:tavLst>
                                    </p:anim>
                                    <p:anim calcmode="lin" valueType="num">
                                      <p:cBhvr>
                                        <p:cTn id="9" dur="2000" fill="hold"/>
                                        <p:tgtEl>
                                          <p:spTgt spid="3">
                                            <p:bg/>
                                          </p:spTgt>
                                        </p:tgtEl>
                                        <p:attrNameLst>
                                          <p:attrName>ppt_h</p:attrName>
                                        </p:attrNameLst>
                                      </p:cBhvr>
                                      <p:tavLst>
                                        <p:tav tm="0">
                                          <p:val>
                                            <p:fltVal val="0"/>
                                          </p:val>
                                        </p:tav>
                                        <p:tav tm="100000">
                                          <p:val>
                                            <p:strVal val="#ppt_h"/>
                                          </p:val>
                                        </p:tav>
                                      </p:tavLst>
                                    </p:anim>
                                    <p:anim calcmode="lin" valueType="num">
                                      <p:cBhvr>
                                        <p:cTn id="10" dur="2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4" end="4"/>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000"/>
                                        <p:tgtEl>
                                          <p:spTgt spid="3">
                                            <p:txEl>
                                              <p:pRg st="5" end="5"/>
                                            </p:txEl>
                                          </p:spTgt>
                                        </p:tgtEl>
                                      </p:cBhvr>
                                    </p:animEffect>
                                    <p:anim calcmode="lin" valueType="num">
                                      <p:cBhvr>
                                        <p:cTn id="44"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5" end="5"/>
                                            </p:tx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6" end="6"/>
                                            </p:txEl>
                                          </p:spTgt>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2000"/>
                                        <p:tgtEl>
                                          <p:spTgt spid="3">
                                            <p:txEl>
                                              <p:pRg st="7" end="7"/>
                                            </p:txEl>
                                          </p:spTgt>
                                        </p:tgtEl>
                                      </p:cBhvr>
                                    </p:animEffect>
                                    <p:anim calcmode="lin" valueType="num">
                                      <p:cBhvr>
                                        <p:cTn id="56" dur="2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57"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1182265">
            <a:off x="875467" y="494563"/>
            <a:ext cx="8229600" cy="1143000"/>
          </a:xfrm>
        </p:spPr>
        <p:txBody>
          <a:bodyPr/>
          <a:lstStyle/>
          <a:p>
            <a:r>
              <a:rPr lang="en-US" b="1" dirty="0" smtClean="0">
                <a:ln>
                  <a:solidFill>
                    <a:schemeClr val="tx1"/>
                  </a:solidFill>
                </a:ln>
                <a:solidFill>
                  <a:schemeClr val="bg1"/>
                </a:solidFill>
              </a:rPr>
              <a:t>Disciplinary Discourses</a:t>
            </a:r>
            <a:endParaRPr lang="en-US" b="1" dirty="0">
              <a:ln>
                <a:solidFill>
                  <a:schemeClr val="tx1"/>
                </a:solidFill>
              </a:ln>
              <a:solidFill>
                <a:schemeClr val="bg1"/>
              </a:solidFill>
            </a:endParaRPr>
          </a:p>
        </p:txBody>
      </p:sp>
      <p:sp>
        <p:nvSpPr>
          <p:cNvPr id="3" name="Content Placeholder 2"/>
          <p:cNvSpPr>
            <a:spLocks noGrp="1"/>
          </p:cNvSpPr>
          <p:nvPr>
            <p:ph idx="1"/>
          </p:nvPr>
        </p:nvSpPr>
        <p:spPr>
          <a:solidFill>
            <a:schemeClr val="accent1">
              <a:lumMod val="20000"/>
              <a:lumOff val="80000"/>
            </a:schemeClr>
          </a:solidFill>
          <a:ln>
            <a:solidFill>
              <a:schemeClr val="tx1"/>
            </a:solidFill>
          </a:ln>
        </p:spPr>
        <p:txBody>
          <a:bodyPr>
            <a:normAutofit fontScale="92500" lnSpcReduction="10000"/>
          </a:bodyPr>
          <a:lstStyle/>
          <a:p>
            <a:r>
              <a:rPr lang="en-US" b="1" dirty="0" smtClean="0"/>
              <a:t>Included</a:t>
            </a:r>
            <a:r>
              <a:rPr lang="en-US" dirty="0" smtClean="0"/>
              <a:t>:</a:t>
            </a:r>
          </a:p>
          <a:p>
            <a:pPr lvl="1"/>
            <a:r>
              <a:rPr lang="en-US" dirty="0" smtClean="0"/>
              <a:t>Vocabulary integration (weak)</a:t>
            </a:r>
          </a:p>
          <a:p>
            <a:r>
              <a:rPr lang="en-US" b="1" dirty="0" smtClean="0"/>
              <a:t>Missing</a:t>
            </a:r>
            <a:r>
              <a:rPr lang="en-US" dirty="0" smtClean="0"/>
              <a:t>:</a:t>
            </a:r>
          </a:p>
          <a:p>
            <a:pPr lvl="1"/>
            <a:r>
              <a:rPr lang="en-US" dirty="0" smtClean="0"/>
              <a:t>The main evaluative tools of historians: sourcing, contextualizing, and corroboration</a:t>
            </a:r>
          </a:p>
          <a:p>
            <a:r>
              <a:rPr lang="en-US" b="1" dirty="0" smtClean="0"/>
              <a:t>Improvements</a:t>
            </a:r>
            <a:r>
              <a:rPr lang="en-US" dirty="0" smtClean="0"/>
              <a:t>:</a:t>
            </a:r>
          </a:p>
          <a:p>
            <a:pPr lvl="1"/>
            <a:r>
              <a:rPr lang="en-US" dirty="0" smtClean="0"/>
              <a:t>Introduction to sourcing, contextualizing, and corroboration</a:t>
            </a:r>
          </a:p>
          <a:p>
            <a:pPr lvl="1"/>
            <a:r>
              <a:rPr lang="en-US" dirty="0" smtClean="0"/>
              <a:t>Ongoing practice using exposure to multiple sources and research opportunities</a:t>
            </a:r>
            <a:endParaRPr lang="en-US"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bg/>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bg/>
                                          </p:spTgt>
                                        </p:tgtEl>
                                        <p:attrNameLst>
                                          <p:attrName>ppt_y</p:attrName>
                                        </p:attrNameLst>
                                      </p:cBhvr>
                                      <p:tavLst>
                                        <p:tav tm="0">
                                          <p:val>
                                            <p:strVal val="#ppt_y"/>
                                          </p:val>
                                        </p:tav>
                                        <p:tav tm="100000">
                                          <p:val>
                                            <p:strVal val="#ppt_y"/>
                                          </p:val>
                                        </p:tav>
                                      </p:tavLst>
                                    </p:anim>
                                    <p:animEffect transition="in" filter="fade">
                                      <p:cBhvr>
                                        <p:cTn id="10" dur="1000"/>
                                        <p:tgtEl>
                                          <p:spTgt spid="3">
                                            <p:bg/>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6" dur="1000"/>
                                        <p:tgtEl>
                                          <p:spTgt spid="3">
                                            <p:txEl>
                                              <p:pRg st="0" end="0"/>
                                            </p:txEl>
                                          </p:spTgt>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2" dur="1000"/>
                                        <p:tgtEl>
                                          <p:spTgt spid="3">
                                            <p:txEl>
                                              <p:pRg st="1" end="1"/>
                                            </p:txEl>
                                          </p:spTgt>
                                        </p:tgtEl>
                                      </p:cBhvr>
                                    </p:animEffect>
                                  </p:childTnLst>
                                </p:cTn>
                              </p:par>
                              <p:par>
                                <p:cTn id="23" presetID="48" presetClass="entr" presetSubtype="0" accel="5000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8" dur="1000"/>
                                        <p:tgtEl>
                                          <p:spTgt spid="3">
                                            <p:txEl>
                                              <p:pRg st="2" end="2"/>
                                            </p:txEl>
                                          </p:spTgt>
                                        </p:tgtEl>
                                      </p:cBhvr>
                                    </p:animEffect>
                                  </p:childTnLst>
                                </p:cTn>
                              </p:par>
                              <p:par>
                                <p:cTn id="29" presetID="48" presetClass="entr" presetSubtype="0" accel="5000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4" dur="1000"/>
                                        <p:tgtEl>
                                          <p:spTgt spid="3">
                                            <p:txEl>
                                              <p:pRg st="3" end="3"/>
                                            </p:txEl>
                                          </p:spTgt>
                                        </p:tgtEl>
                                      </p:cBhvr>
                                    </p:animEffect>
                                  </p:childTnLst>
                                </p:cTn>
                              </p:par>
                              <p:par>
                                <p:cTn id="35" presetID="48" presetClass="entr" presetSubtype="0" accel="5000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1000" fill="hold"/>
                                        <p:tgtEl>
                                          <p:spTgt spid="3">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0" dur="1000"/>
                                        <p:tgtEl>
                                          <p:spTgt spid="3">
                                            <p:txEl>
                                              <p:pRg st="4" end="4"/>
                                            </p:txEl>
                                          </p:spTgt>
                                        </p:tgtEl>
                                      </p:cBhvr>
                                    </p:animEffect>
                                  </p:childTnLst>
                                </p:cTn>
                              </p:par>
                              <p:par>
                                <p:cTn id="41" presetID="48" presetClass="entr" presetSubtype="0" accel="5000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5" end="5"/>
                                            </p:txEl>
                                          </p:spTgt>
                                        </p:tgtEl>
                                      </p:cBhvr>
                                    </p:animEffect>
                                  </p:childTnLst>
                                </p:cTn>
                              </p:par>
                              <p:par>
                                <p:cTn id="47" presetID="48" presetClass="entr" presetSubtype="0" accel="5000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5486400"/>
            <a:ext cx="6629400" cy="1143000"/>
          </a:xfrm>
          <a:solidFill>
            <a:schemeClr val="bg2"/>
          </a:solidFill>
          <a:ln>
            <a:solidFill>
              <a:schemeClr val="tx1"/>
            </a:solidFill>
          </a:ln>
        </p:spPr>
        <p:txBody>
          <a:bodyPr>
            <a:normAutofit fontScale="90000"/>
          </a:bodyPr>
          <a:lstStyle/>
          <a:p>
            <a:r>
              <a:rPr lang="en-US" sz="3600" b="1" dirty="0" smtClean="0"/>
              <a:t>English/Second Language Learners</a:t>
            </a:r>
            <a:endParaRPr lang="en-US" sz="3600" b="1" dirty="0"/>
          </a:p>
        </p:txBody>
      </p:sp>
      <p:sp>
        <p:nvSpPr>
          <p:cNvPr id="3" name="Content Placeholder 2"/>
          <p:cNvSpPr>
            <a:spLocks noGrp="1"/>
          </p:cNvSpPr>
          <p:nvPr>
            <p:ph idx="1"/>
          </p:nvPr>
        </p:nvSpPr>
        <p:spPr>
          <a:xfrm>
            <a:off x="457200" y="1600201"/>
            <a:ext cx="8229600" cy="3581400"/>
          </a:xfrm>
          <a:solidFill>
            <a:schemeClr val="bg1"/>
          </a:solidFill>
          <a:ln>
            <a:solidFill>
              <a:schemeClr val="tx1"/>
            </a:solidFill>
          </a:ln>
        </p:spPr>
        <p:txBody>
          <a:bodyPr>
            <a:normAutofit fontScale="92500" lnSpcReduction="20000"/>
          </a:bodyPr>
          <a:lstStyle/>
          <a:p>
            <a:r>
              <a:rPr lang="en-US" b="1" dirty="0" smtClean="0"/>
              <a:t>Strong, intentional instructional planning</a:t>
            </a:r>
          </a:p>
          <a:p>
            <a:pPr lvl="1"/>
            <a:r>
              <a:rPr lang="en-US" dirty="0" smtClean="0"/>
              <a:t>Students access prior knowledge</a:t>
            </a:r>
          </a:p>
          <a:p>
            <a:pPr lvl="1"/>
            <a:r>
              <a:rPr lang="en-US" dirty="0" smtClean="0"/>
              <a:t>Previewing activities to prepare for new information</a:t>
            </a:r>
          </a:p>
          <a:p>
            <a:pPr lvl="1"/>
            <a:r>
              <a:rPr lang="en-US" dirty="0" smtClean="0"/>
              <a:t>Many opportunities for students to make connections to deepen understanding</a:t>
            </a:r>
          </a:p>
          <a:p>
            <a:pPr lvl="1"/>
            <a:r>
              <a:rPr lang="en-US" dirty="0" smtClean="0"/>
              <a:t>Many different instructional strategies with opportunities for interaction</a:t>
            </a:r>
          </a:p>
          <a:p>
            <a:pPr lvl="1"/>
            <a:r>
              <a:rPr lang="en-US" dirty="0" smtClean="0"/>
              <a:t>Different forms of application</a:t>
            </a:r>
          </a:p>
          <a:p>
            <a:pPr lvl="1"/>
            <a:r>
              <a:rPr lang="en-US" dirty="0" smtClean="0"/>
              <a:t>Reviewing to prepare for assessment</a:t>
            </a:r>
          </a:p>
          <a:p>
            <a:pPr lvl="1"/>
            <a:endParaRPr lang="en-US" dirty="0" smtClean="0"/>
          </a:p>
          <a:p>
            <a:pPr lvl="1"/>
            <a:endParaRPr lang="en-US"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style.rotation</p:attrName>
                                        </p:attrNameLst>
                                      </p:cBhvr>
                                      <p:tavLst>
                                        <p:tav tm="0">
                                          <p:val>
                                            <p:fltVal val="720"/>
                                          </p:val>
                                        </p:tav>
                                        <p:tav tm="100000">
                                          <p:val>
                                            <p:fltVal val="0"/>
                                          </p:val>
                                        </p:tav>
                                      </p:tavLst>
                                    </p:anim>
                                    <p:anim calcmode="lin" valueType="num">
                                      <p:cBhvr>
                                        <p:cTn id="9" dur="2000" fill="hold"/>
                                        <p:tgtEl>
                                          <p:spTgt spid="3">
                                            <p:bg/>
                                          </p:spTgt>
                                        </p:tgtEl>
                                        <p:attrNameLst>
                                          <p:attrName>ppt_h</p:attrName>
                                        </p:attrNameLst>
                                      </p:cBhvr>
                                      <p:tavLst>
                                        <p:tav tm="0">
                                          <p:val>
                                            <p:fltVal val="0"/>
                                          </p:val>
                                        </p:tav>
                                        <p:tav tm="100000">
                                          <p:val>
                                            <p:strVal val="#ppt_h"/>
                                          </p:val>
                                        </p:tav>
                                      </p:tavLst>
                                    </p:anim>
                                    <p:anim calcmode="lin" valueType="num">
                                      <p:cBhvr>
                                        <p:cTn id="10" dur="2000" fill="hold"/>
                                        <p:tgtEl>
                                          <p:spTgt spid="3">
                                            <p:bg/>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1"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1" end="1"/>
                                            </p:txEl>
                                          </p:spTgt>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2000"/>
                                        <p:tgtEl>
                                          <p:spTgt spid="3">
                                            <p:txEl>
                                              <p:pRg st="2" end="2"/>
                                            </p:txEl>
                                          </p:spTgt>
                                        </p:tgtEl>
                                      </p:cBhvr>
                                    </p:animEffect>
                                    <p:anim calcmode="lin" valueType="num">
                                      <p:cBhvr>
                                        <p:cTn id="26"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7"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childTnLst>
                                </p:cTn>
                              </p:par>
                              <p:par>
                                <p:cTn id="35" presetID="35"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anim calcmode="lin" valueType="num">
                                      <p:cBhvr>
                                        <p:cTn id="38"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4" end="4"/>
                                            </p:txEl>
                                          </p:spTgt>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2000"/>
                                        <p:tgtEl>
                                          <p:spTgt spid="3">
                                            <p:txEl>
                                              <p:pRg st="5" end="5"/>
                                            </p:txEl>
                                          </p:spTgt>
                                        </p:tgtEl>
                                      </p:cBhvr>
                                    </p:animEffect>
                                    <p:anim calcmode="lin" valueType="num">
                                      <p:cBhvr>
                                        <p:cTn id="44"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6" dur="2000" fill="hold"/>
                                        <p:tgtEl>
                                          <p:spTgt spid="3">
                                            <p:txEl>
                                              <p:pRg st="5" end="5"/>
                                            </p:txEl>
                                          </p:spTgt>
                                        </p:tgtEl>
                                        <p:attrNameLst>
                                          <p:attrName>ppt_w</p:attrName>
                                        </p:attrNameLst>
                                      </p:cBhvr>
                                      <p:tavLst>
                                        <p:tav tm="0">
                                          <p:val>
                                            <p:fltVal val="0"/>
                                          </p:val>
                                        </p:tav>
                                        <p:tav tm="100000">
                                          <p:val>
                                            <p:strVal val="#ppt_w"/>
                                          </p:val>
                                        </p:tav>
                                      </p:tavLst>
                                    </p:anim>
                                  </p:childTnLst>
                                </p:cTn>
                              </p:par>
                              <p:par>
                                <p:cTn id="47" presetID="35" presetClass="entr" presetSubtype="0" fill="hold" grpId="0"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2"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24133">
            <a:off x="2333024" y="5526182"/>
            <a:ext cx="6477000" cy="1143000"/>
          </a:xfrm>
        </p:spPr>
        <p:txBody>
          <a:bodyPr/>
          <a:lstStyle/>
          <a:p>
            <a:r>
              <a:rPr lang="en-US" b="1" dirty="0" smtClean="0"/>
              <a:t>Use of Multiple Texts</a:t>
            </a:r>
            <a:endParaRPr lang="en-US" b="1" dirty="0"/>
          </a:p>
        </p:txBody>
      </p:sp>
      <p:sp>
        <p:nvSpPr>
          <p:cNvPr id="3" name="Content Placeholder 2"/>
          <p:cNvSpPr>
            <a:spLocks noGrp="1"/>
          </p:cNvSpPr>
          <p:nvPr>
            <p:ph idx="1"/>
          </p:nvPr>
        </p:nvSpPr>
        <p:spPr>
          <a:xfrm>
            <a:off x="533400" y="838200"/>
            <a:ext cx="8229600" cy="4525963"/>
          </a:xfrm>
          <a:solidFill>
            <a:schemeClr val="accent6">
              <a:lumMod val="20000"/>
              <a:lumOff val="80000"/>
            </a:schemeClr>
          </a:solidFill>
          <a:ln>
            <a:solidFill>
              <a:schemeClr val="tx1"/>
            </a:solidFill>
          </a:ln>
        </p:spPr>
        <p:txBody>
          <a:bodyPr>
            <a:normAutofit fontScale="77500" lnSpcReduction="20000"/>
          </a:bodyPr>
          <a:lstStyle/>
          <a:p>
            <a:r>
              <a:rPr lang="en-US" b="1" dirty="0" smtClean="0"/>
              <a:t>Included</a:t>
            </a:r>
            <a:r>
              <a:rPr lang="en-US" dirty="0" smtClean="0"/>
              <a:t>:</a:t>
            </a:r>
          </a:p>
          <a:p>
            <a:pPr lvl="1"/>
            <a:r>
              <a:rPr lang="en-US" dirty="0" smtClean="0"/>
              <a:t>The Holt textbook, atlases, maps, student/teacher resource sheets</a:t>
            </a:r>
          </a:p>
          <a:p>
            <a:r>
              <a:rPr lang="en-US" b="1" dirty="0" smtClean="0"/>
              <a:t>Missing</a:t>
            </a:r>
            <a:r>
              <a:rPr lang="en-US" dirty="0" smtClean="0"/>
              <a:t>:</a:t>
            </a:r>
          </a:p>
          <a:p>
            <a:pPr lvl="1"/>
            <a:r>
              <a:rPr lang="en-US" dirty="0" smtClean="0"/>
              <a:t>Everything else!</a:t>
            </a:r>
          </a:p>
          <a:p>
            <a:r>
              <a:rPr lang="en-US" b="1" dirty="0" smtClean="0"/>
              <a:t>Improvements</a:t>
            </a:r>
            <a:r>
              <a:rPr lang="en-US" dirty="0" smtClean="0"/>
              <a:t>:</a:t>
            </a:r>
          </a:p>
          <a:p>
            <a:pPr lvl="1"/>
            <a:r>
              <a:rPr lang="en-US" dirty="0" smtClean="0"/>
              <a:t>Additional </a:t>
            </a:r>
            <a:r>
              <a:rPr lang="en-US" u="sng" dirty="0" smtClean="0"/>
              <a:t>resources</a:t>
            </a:r>
            <a:r>
              <a:rPr lang="en-US" dirty="0" smtClean="0"/>
              <a:t> (nonfiction, biographies, etc.) and </a:t>
            </a:r>
            <a:r>
              <a:rPr lang="en-US" u="sng" dirty="0" smtClean="0"/>
              <a:t>activities</a:t>
            </a:r>
            <a:r>
              <a:rPr lang="en-US" dirty="0" smtClean="0"/>
              <a:t> to gather &amp; corroborate evidence</a:t>
            </a:r>
          </a:p>
          <a:p>
            <a:pPr lvl="1"/>
            <a:r>
              <a:rPr lang="en-US" dirty="0" smtClean="0"/>
              <a:t>Literature circle/Class Book Club opportunity</a:t>
            </a:r>
          </a:p>
          <a:p>
            <a:pPr lvl="1"/>
            <a:r>
              <a:rPr lang="en-US" dirty="0" smtClean="0"/>
              <a:t>Reader’s Workshop using multiple texts</a:t>
            </a:r>
          </a:p>
          <a:p>
            <a:pPr lvl="1"/>
            <a:r>
              <a:rPr lang="en-US" dirty="0" smtClean="0"/>
              <a:t>See website for recommended list of accessible, age-appropriate selections </a:t>
            </a:r>
            <a:endParaRPr lang="en-US" dirty="0"/>
          </a:p>
          <a:p>
            <a:pPr lvl="1"/>
            <a:r>
              <a:rPr lang="en-US" dirty="0" smtClean="0"/>
              <a:t>Teacher accountable for presenting/scaffolding difficult texts</a:t>
            </a:r>
            <a:endParaRPr lang="en-US"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580">
                                          <p:stCondLst>
                                            <p:cond delay="0"/>
                                          </p:stCondLst>
                                        </p:cTn>
                                        <p:tgtEl>
                                          <p:spTgt spid="3">
                                            <p:txEl>
                                              <p:pRg st="1" end="1"/>
                                            </p:txEl>
                                          </p:spTgt>
                                        </p:tgtEl>
                                      </p:cBhvr>
                                    </p:animEffect>
                                    <p:anim calcmode="lin" valueType="num">
                                      <p:cBhvr>
                                        <p:cTn id="4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1" end="1"/>
                                            </p:txEl>
                                          </p:spTgt>
                                        </p:tgtEl>
                                      </p:cBhvr>
                                      <p:to x="100000" y="60000"/>
                                    </p:animScale>
                                    <p:animScale>
                                      <p:cBhvr>
                                        <p:cTn id="46" dur="166" decel="50000">
                                          <p:stCondLst>
                                            <p:cond delay="676"/>
                                          </p:stCondLst>
                                        </p:cTn>
                                        <p:tgtEl>
                                          <p:spTgt spid="3">
                                            <p:txEl>
                                              <p:pRg st="1" end="1"/>
                                            </p:txEl>
                                          </p:spTgt>
                                        </p:tgtEl>
                                      </p:cBhvr>
                                      <p:to x="100000" y="100000"/>
                                    </p:animScale>
                                    <p:animScale>
                                      <p:cBhvr>
                                        <p:cTn id="47" dur="26">
                                          <p:stCondLst>
                                            <p:cond delay="1312"/>
                                          </p:stCondLst>
                                        </p:cTn>
                                        <p:tgtEl>
                                          <p:spTgt spid="3">
                                            <p:txEl>
                                              <p:pRg st="1" end="1"/>
                                            </p:txEl>
                                          </p:spTgt>
                                        </p:tgtEl>
                                      </p:cBhvr>
                                      <p:to x="100000" y="80000"/>
                                    </p:animScale>
                                    <p:animScale>
                                      <p:cBhvr>
                                        <p:cTn id="48" dur="166" decel="50000">
                                          <p:stCondLst>
                                            <p:cond delay="1338"/>
                                          </p:stCondLst>
                                        </p:cTn>
                                        <p:tgtEl>
                                          <p:spTgt spid="3">
                                            <p:txEl>
                                              <p:pRg st="1" end="1"/>
                                            </p:txEl>
                                          </p:spTgt>
                                        </p:tgtEl>
                                      </p:cBhvr>
                                      <p:to x="100000" y="100000"/>
                                    </p:animScale>
                                    <p:animScale>
                                      <p:cBhvr>
                                        <p:cTn id="49" dur="26">
                                          <p:stCondLst>
                                            <p:cond delay="1642"/>
                                          </p:stCondLst>
                                        </p:cTn>
                                        <p:tgtEl>
                                          <p:spTgt spid="3">
                                            <p:txEl>
                                              <p:pRg st="1" end="1"/>
                                            </p:txEl>
                                          </p:spTgt>
                                        </p:tgtEl>
                                      </p:cBhvr>
                                      <p:to x="100000" y="90000"/>
                                    </p:animScale>
                                    <p:animScale>
                                      <p:cBhvr>
                                        <p:cTn id="50" dur="166" decel="50000">
                                          <p:stCondLst>
                                            <p:cond delay="1668"/>
                                          </p:stCondLst>
                                        </p:cTn>
                                        <p:tgtEl>
                                          <p:spTgt spid="3">
                                            <p:txEl>
                                              <p:pRg st="1" end="1"/>
                                            </p:txEl>
                                          </p:spTgt>
                                        </p:tgtEl>
                                      </p:cBhvr>
                                      <p:to x="100000" y="100000"/>
                                    </p:animScale>
                                    <p:animScale>
                                      <p:cBhvr>
                                        <p:cTn id="51" dur="26">
                                          <p:stCondLst>
                                            <p:cond delay="1808"/>
                                          </p:stCondLst>
                                        </p:cTn>
                                        <p:tgtEl>
                                          <p:spTgt spid="3">
                                            <p:txEl>
                                              <p:pRg st="1" end="1"/>
                                            </p:txEl>
                                          </p:spTgt>
                                        </p:tgtEl>
                                      </p:cBhvr>
                                      <p:to x="100000" y="95000"/>
                                    </p:animScale>
                                    <p:animScale>
                                      <p:cBhvr>
                                        <p:cTn id="52" dur="166" decel="50000">
                                          <p:stCondLst>
                                            <p:cond delay="1834"/>
                                          </p:stCondLst>
                                        </p:cTn>
                                        <p:tgtEl>
                                          <p:spTgt spid="3">
                                            <p:txEl>
                                              <p:pRg st="1" end="1"/>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580">
                                          <p:stCondLst>
                                            <p:cond delay="0"/>
                                          </p:stCondLst>
                                        </p:cTn>
                                        <p:tgtEl>
                                          <p:spTgt spid="3">
                                            <p:txEl>
                                              <p:pRg st="2" end="2"/>
                                            </p:txEl>
                                          </p:spTgt>
                                        </p:tgtEl>
                                      </p:cBhvr>
                                    </p:animEffect>
                                    <p:anim calcmode="lin" valueType="num">
                                      <p:cBhvr>
                                        <p:cTn id="5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2" end="2"/>
                                            </p:txEl>
                                          </p:spTgt>
                                        </p:tgtEl>
                                      </p:cBhvr>
                                      <p:to x="100000" y="60000"/>
                                    </p:animScale>
                                    <p:animScale>
                                      <p:cBhvr>
                                        <p:cTn id="62" dur="166" decel="50000">
                                          <p:stCondLst>
                                            <p:cond delay="676"/>
                                          </p:stCondLst>
                                        </p:cTn>
                                        <p:tgtEl>
                                          <p:spTgt spid="3">
                                            <p:txEl>
                                              <p:pRg st="2" end="2"/>
                                            </p:txEl>
                                          </p:spTgt>
                                        </p:tgtEl>
                                      </p:cBhvr>
                                      <p:to x="100000" y="100000"/>
                                    </p:animScale>
                                    <p:animScale>
                                      <p:cBhvr>
                                        <p:cTn id="63" dur="26">
                                          <p:stCondLst>
                                            <p:cond delay="1312"/>
                                          </p:stCondLst>
                                        </p:cTn>
                                        <p:tgtEl>
                                          <p:spTgt spid="3">
                                            <p:txEl>
                                              <p:pRg st="2" end="2"/>
                                            </p:txEl>
                                          </p:spTgt>
                                        </p:tgtEl>
                                      </p:cBhvr>
                                      <p:to x="100000" y="80000"/>
                                    </p:animScale>
                                    <p:animScale>
                                      <p:cBhvr>
                                        <p:cTn id="64" dur="166" decel="50000">
                                          <p:stCondLst>
                                            <p:cond delay="1338"/>
                                          </p:stCondLst>
                                        </p:cTn>
                                        <p:tgtEl>
                                          <p:spTgt spid="3">
                                            <p:txEl>
                                              <p:pRg st="2" end="2"/>
                                            </p:txEl>
                                          </p:spTgt>
                                        </p:tgtEl>
                                      </p:cBhvr>
                                      <p:to x="100000" y="100000"/>
                                    </p:animScale>
                                    <p:animScale>
                                      <p:cBhvr>
                                        <p:cTn id="65" dur="26">
                                          <p:stCondLst>
                                            <p:cond delay="1642"/>
                                          </p:stCondLst>
                                        </p:cTn>
                                        <p:tgtEl>
                                          <p:spTgt spid="3">
                                            <p:txEl>
                                              <p:pRg st="2" end="2"/>
                                            </p:txEl>
                                          </p:spTgt>
                                        </p:tgtEl>
                                      </p:cBhvr>
                                      <p:to x="100000" y="90000"/>
                                    </p:animScale>
                                    <p:animScale>
                                      <p:cBhvr>
                                        <p:cTn id="66" dur="166" decel="50000">
                                          <p:stCondLst>
                                            <p:cond delay="1668"/>
                                          </p:stCondLst>
                                        </p:cTn>
                                        <p:tgtEl>
                                          <p:spTgt spid="3">
                                            <p:txEl>
                                              <p:pRg st="2" end="2"/>
                                            </p:txEl>
                                          </p:spTgt>
                                        </p:tgtEl>
                                      </p:cBhvr>
                                      <p:to x="100000" y="100000"/>
                                    </p:animScale>
                                    <p:animScale>
                                      <p:cBhvr>
                                        <p:cTn id="67" dur="26">
                                          <p:stCondLst>
                                            <p:cond delay="1808"/>
                                          </p:stCondLst>
                                        </p:cTn>
                                        <p:tgtEl>
                                          <p:spTgt spid="3">
                                            <p:txEl>
                                              <p:pRg st="2" end="2"/>
                                            </p:txEl>
                                          </p:spTgt>
                                        </p:tgtEl>
                                      </p:cBhvr>
                                      <p:to x="100000" y="95000"/>
                                    </p:animScale>
                                    <p:animScale>
                                      <p:cBhvr>
                                        <p:cTn id="68" dur="166" decel="50000">
                                          <p:stCondLst>
                                            <p:cond delay="1834"/>
                                          </p:stCondLst>
                                        </p:cTn>
                                        <p:tgtEl>
                                          <p:spTgt spid="3">
                                            <p:txEl>
                                              <p:pRg st="2" end="2"/>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wipe(down)">
                                      <p:cBhvr>
                                        <p:cTn id="71" dur="580">
                                          <p:stCondLst>
                                            <p:cond delay="0"/>
                                          </p:stCondLst>
                                        </p:cTn>
                                        <p:tgtEl>
                                          <p:spTgt spid="3">
                                            <p:txEl>
                                              <p:pRg st="3" end="3"/>
                                            </p:txEl>
                                          </p:spTgt>
                                        </p:tgtEl>
                                      </p:cBhvr>
                                    </p:animEffect>
                                    <p:anim calcmode="lin" valueType="num">
                                      <p:cBhvr>
                                        <p:cTn id="7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3" end="3"/>
                                            </p:txEl>
                                          </p:spTgt>
                                        </p:tgtEl>
                                      </p:cBhvr>
                                      <p:to x="100000" y="60000"/>
                                    </p:animScale>
                                    <p:animScale>
                                      <p:cBhvr>
                                        <p:cTn id="78" dur="166" decel="50000">
                                          <p:stCondLst>
                                            <p:cond delay="676"/>
                                          </p:stCondLst>
                                        </p:cTn>
                                        <p:tgtEl>
                                          <p:spTgt spid="3">
                                            <p:txEl>
                                              <p:pRg st="3" end="3"/>
                                            </p:txEl>
                                          </p:spTgt>
                                        </p:tgtEl>
                                      </p:cBhvr>
                                      <p:to x="100000" y="100000"/>
                                    </p:animScale>
                                    <p:animScale>
                                      <p:cBhvr>
                                        <p:cTn id="79" dur="26">
                                          <p:stCondLst>
                                            <p:cond delay="1312"/>
                                          </p:stCondLst>
                                        </p:cTn>
                                        <p:tgtEl>
                                          <p:spTgt spid="3">
                                            <p:txEl>
                                              <p:pRg st="3" end="3"/>
                                            </p:txEl>
                                          </p:spTgt>
                                        </p:tgtEl>
                                      </p:cBhvr>
                                      <p:to x="100000" y="80000"/>
                                    </p:animScale>
                                    <p:animScale>
                                      <p:cBhvr>
                                        <p:cTn id="80" dur="166" decel="50000">
                                          <p:stCondLst>
                                            <p:cond delay="1338"/>
                                          </p:stCondLst>
                                        </p:cTn>
                                        <p:tgtEl>
                                          <p:spTgt spid="3">
                                            <p:txEl>
                                              <p:pRg st="3" end="3"/>
                                            </p:txEl>
                                          </p:spTgt>
                                        </p:tgtEl>
                                      </p:cBhvr>
                                      <p:to x="100000" y="100000"/>
                                    </p:animScale>
                                    <p:animScale>
                                      <p:cBhvr>
                                        <p:cTn id="81" dur="26">
                                          <p:stCondLst>
                                            <p:cond delay="1642"/>
                                          </p:stCondLst>
                                        </p:cTn>
                                        <p:tgtEl>
                                          <p:spTgt spid="3">
                                            <p:txEl>
                                              <p:pRg st="3" end="3"/>
                                            </p:txEl>
                                          </p:spTgt>
                                        </p:tgtEl>
                                      </p:cBhvr>
                                      <p:to x="100000" y="90000"/>
                                    </p:animScale>
                                    <p:animScale>
                                      <p:cBhvr>
                                        <p:cTn id="82" dur="166" decel="50000">
                                          <p:stCondLst>
                                            <p:cond delay="1668"/>
                                          </p:stCondLst>
                                        </p:cTn>
                                        <p:tgtEl>
                                          <p:spTgt spid="3">
                                            <p:txEl>
                                              <p:pRg st="3" end="3"/>
                                            </p:txEl>
                                          </p:spTgt>
                                        </p:tgtEl>
                                      </p:cBhvr>
                                      <p:to x="100000" y="100000"/>
                                    </p:animScale>
                                    <p:animScale>
                                      <p:cBhvr>
                                        <p:cTn id="83" dur="26">
                                          <p:stCondLst>
                                            <p:cond delay="1808"/>
                                          </p:stCondLst>
                                        </p:cTn>
                                        <p:tgtEl>
                                          <p:spTgt spid="3">
                                            <p:txEl>
                                              <p:pRg st="3" end="3"/>
                                            </p:txEl>
                                          </p:spTgt>
                                        </p:tgtEl>
                                      </p:cBhvr>
                                      <p:to x="100000" y="95000"/>
                                    </p:animScale>
                                    <p:animScale>
                                      <p:cBhvr>
                                        <p:cTn id="84" dur="166" decel="50000">
                                          <p:stCondLst>
                                            <p:cond delay="1834"/>
                                          </p:stCondLst>
                                        </p:cTn>
                                        <p:tgtEl>
                                          <p:spTgt spid="3">
                                            <p:txEl>
                                              <p:pRg st="3" end="3"/>
                                            </p:txEl>
                                          </p:spTgt>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580">
                                          <p:stCondLst>
                                            <p:cond delay="0"/>
                                          </p:stCondLst>
                                        </p:cTn>
                                        <p:tgtEl>
                                          <p:spTgt spid="3">
                                            <p:txEl>
                                              <p:pRg st="4" end="4"/>
                                            </p:txEl>
                                          </p:spTgt>
                                        </p:tgtEl>
                                      </p:cBhvr>
                                    </p:animEffect>
                                    <p:anim calcmode="lin" valueType="num">
                                      <p:cBhvr>
                                        <p:cTn id="8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4" end="4"/>
                                            </p:txEl>
                                          </p:spTgt>
                                        </p:tgtEl>
                                      </p:cBhvr>
                                      <p:to x="100000" y="60000"/>
                                    </p:animScale>
                                    <p:animScale>
                                      <p:cBhvr>
                                        <p:cTn id="94" dur="166" decel="50000">
                                          <p:stCondLst>
                                            <p:cond delay="676"/>
                                          </p:stCondLst>
                                        </p:cTn>
                                        <p:tgtEl>
                                          <p:spTgt spid="3">
                                            <p:txEl>
                                              <p:pRg st="4" end="4"/>
                                            </p:txEl>
                                          </p:spTgt>
                                        </p:tgtEl>
                                      </p:cBhvr>
                                      <p:to x="100000" y="100000"/>
                                    </p:animScale>
                                    <p:animScale>
                                      <p:cBhvr>
                                        <p:cTn id="95" dur="26">
                                          <p:stCondLst>
                                            <p:cond delay="1312"/>
                                          </p:stCondLst>
                                        </p:cTn>
                                        <p:tgtEl>
                                          <p:spTgt spid="3">
                                            <p:txEl>
                                              <p:pRg st="4" end="4"/>
                                            </p:txEl>
                                          </p:spTgt>
                                        </p:tgtEl>
                                      </p:cBhvr>
                                      <p:to x="100000" y="80000"/>
                                    </p:animScale>
                                    <p:animScale>
                                      <p:cBhvr>
                                        <p:cTn id="96" dur="166" decel="50000">
                                          <p:stCondLst>
                                            <p:cond delay="1338"/>
                                          </p:stCondLst>
                                        </p:cTn>
                                        <p:tgtEl>
                                          <p:spTgt spid="3">
                                            <p:txEl>
                                              <p:pRg st="4" end="4"/>
                                            </p:txEl>
                                          </p:spTgt>
                                        </p:tgtEl>
                                      </p:cBhvr>
                                      <p:to x="100000" y="100000"/>
                                    </p:animScale>
                                    <p:animScale>
                                      <p:cBhvr>
                                        <p:cTn id="97" dur="26">
                                          <p:stCondLst>
                                            <p:cond delay="1642"/>
                                          </p:stCondLst>
                                        </p:cTn>
                                        <p:tgtEl>
                                          <p:spTgt spid="3">
                                            <p:txEl>
                                              <p:pRg st="4" end="4"/>
                                            </p:txEl>
                                          </p:spTgt>
                                        </p:tgtEl>
                                      </p:cBhvr>
                                      <p:to x="100000" y="90000"/>
                                    </p:animScale>
                                    <p:animScale>
                                      <p:cBhvr>
                                        <p:cTn id="98" dur="166" decel="50000">
                                          <p:stCondLst>
                                            <p:cond delay="1668"/>
                                          </p:stCondLst>
                                        </p:cTn>
                                        <p:tgtEl>
                                          <p:spTgt spid="3">
                                            <p:txEl>
                                              <p:pRg st="4" end="4"/>
                                            </p:txEl>
                                          </p:spTgt>
                                        </p:tgtEl>
                                      </p:cBhvr>
                                      <p:to x="100000" y="100000"/>
                                    </p:animScale>
                                    <p:animScale>
                                      <p:cBhvr>
                                        <p:cTn id="99" dur="26">
                                          <p:stCondLst>
                                            <p:cond delay="1808"/>
                                          </p:stCondLst>
                                        </p:cTn>
                                        <p:tgtEl>
                                          <p:spTgt spid="3">
                                            <p:txEl>
                                              <p:pRg st="4" end="4"/>
                                            </p:txEl>
                                          </p:spTgt>
                                        </p:tgtEl>
                                      </p:cBhvr>
                                      <p:to x="100000" y="95000"/>
                                    </p:animScale>
                                    <p:animScale>
                                      <p:cBhvr>
                                        <p:cTn id="100" dur="166" decel="50000">
                                          <p:stCondLst>
                                            <p:cond delay="1834"/>
                                          </p:stCondLst>
                                        </p:cTn>
                                        <p:tgtEl>
                                          <p:spTgt spid="3">
                                            <p:txEl>
                                              <p:pRg st="4" end="4"/>
                                            </p:txEl>
                                          </p:spTgt>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wipe(down)">
                                      <p:cBhvr>
                                        <p:cTn id="103" dur="580">
                                          <p:stCondLst>
                                            <p:cond delay="0"/>
                                          </p:stCondLst>
                                        </p:cTn>
                                        <p:tgtEl>
                                          <p:spTgt spid="3">
                                            <p:txEl>
                                              <p:pRg st="5" end="5"/>
                                            </p:txEl>
                                          </p:spTgt>
                                        </p:tgtEl>
                                      </p:cBhvr>
                                    </p:animEffect>
                                    <p:anim calcmode="lin" valueType="num">
                                      <p:cBhvr>
                                        <p:cTn id="10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5" end="5"/>
                                            </p:txEl>
                                          </p:spTgt>
                                        </p:tgtEl>
                                      </p:cBhvr>
                                      <p:to x="100000" y="60000"/>
                                    </p:animScale>
                                    <p:animScale>
                                      <p:cBhvr>
                                        <p:cTn id="110" dur="166" decel="50000">
                                          <p:stCondLst>
                                            <p:cond delay="676"/>
                                          </p:stCondLst>
                                        </p:cTn>
                                        <p:tgtEl>
                                          <p:spTgt spid="3">
                                            <p:txEl>
                                              <p:pRg st="5" end="5"/>
                                            </p:txEl>
                                          </p:spTgt>
                                        </p:tgtEl>
                                      </p:cBhvr>
                                      <p:to x="100000" y="100000"/>
                                    </p:animScale>
                                    <p:animScale>
                                      <p:cBhvr>
                                        <p:cTn id="111" dur="26">
                                          <p:stCondLst>
                                            <p:cond delay="1312"/>
                                          </p:stCondLst>
                                        </p:cTn>
                                        <p:tgtEl>
                                          <p:spTgt spid="3">
                                            <p:txEl>
                                              <p:pRg st="5" end="5"/>
                                            </p:txEl>
                                          </p:spTgt>
                                        </p:tgtEl>
                                      </p:cBhvr>
                                      <p:to x="100000" y="80000"/>
                                    </p:animScale>
                                    <p:animScale>
                                      <p:cBhvr>
                                        <p:cTn id="112" dur="166" decel="50000">
                                          <p:stCondLst>
                                            <p:cond delay="1338"/>
                                          </p:stCondLst>
                                        </p:cTn>
                                        <p:tgtEl>
                                          <p:spTgt spid="3">
                                            <p:txEl>
                                              <p:pRg st="5" end="5"/>
                                            </p:txEl>
                                          </p:spTgt>
                                        </p:tgtEl>
                                      </p:cBhvr>
                                      <p:to x="100000" y="100000"/>
                                    </p:animScale>
                                    <p:animScale>
                                      <p:cBhvr>
                                        <p:cTn id="113" dur="26">
                                          <p:stCondLst>
                                            <p:cond delay="1642"/>
                                          </p:stCondLst>
                                        </p:cTn>
                                        <p:tgtEl>
                                          <p:spTgt spid="3">
                                            <p:txEl>
                                              <p:pRg st="5" end="5"/>
                                            </p:txEl>
                                          </p:spTgt>
                                        </p:tgtEl>
                                      </p:cBhvr>
                                      <p:to x="100000" y="90000"/>
                                    </p:animScale>
                                    <p:animScale>
                                      <p:cBhvr>
                                        <p:cTn id="114" dur="166" decel="50000">
                                          <p:stCondLst>
                                            <p:cond delay="1668"/>
                                          </p:stCondLst>
                                        </p:cTn>
                                        <p:tgtEl>
                                          <p:spTgt spid="3">
                                            <p:txEl>
                                              <p:pRg st="5" end="5"/>
                                            </p:txEl>
                                          </p:spTgt>
                                        </p:tgtEl>
                                      </p:cBhvr>
                                      <p:to x="100000" y="100000"/>
                                    </p:animScale>
                                    <p:animScale>
                                      <p:cBhvr>
                                        <p:cTn id="115" dur="26">
                                          <p:stCondLst>
                                            <p:cond delay="1808"/>
                                          </p:stCondLst>
                                        </p:cTn>
                                        <p:tgtEl>
                                          <p:spTgt spid="3">
                                            <p:txEl>
                                              <p:pRg st="5" end="5"/>
                                            </p:txEl>
                                          </p:spTgt>
                                        </p:tgtEl>
                                      </p:cBhvr>
                                      <p:to x="100000" y="95000"/>
                                    </p:animScale>
                                    <p:animScale>
                                      <p:cBhvr>
                                        <p:cTn id="116" dur="166" decel="50000">
                                          <p:stCondLst>
                                            <p:cond delay="1834"/>
                                          </p:stCondLst>
                                        </p:cTn>
                                        <p:tgtEl>
                                          <p:spTgt spid="3">
                                            <p:txEl>
                                              <p:pRg st="5" end="5"/>
                                            </p:txEl>
                                          </p:spTgt>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animEffect transition="in" filter="wipe(down)">
                                      <p:cBhvr>
                                        <p:cTn id="119" dur="580">
                                          <p:stCondLst>
                                            <p:cond delay="0"/>
                                          </p:stCondLst>
                                        </p:cTn>
                                        <p:tgtEl>
                                          <p:spTgt spid="3">
                                            <p:txEl>
                                              <p:pRg st="6" end="6"/>
                                            </p:txEl>
                                          </p:spTgt>
                                        </p:tgtEl>
                                      </p:cBhvr>
                                    </p:animEffect>
                                    <p:anim calcmode="lin" valueType="num">
                                      <p:cBhvr>
                                        <p:cTn id="12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6" end="6"/>
                                            </p:txEl>
                                          </p:spTgt>
                                        </p:tgtEl>
                                      </p:cBhvr>
                                      <p:to x="100000" y="60000"/>
                                    </p:animScale>
                                    <p:animScale>
                                      <p:cBhvr>
                                        <p:cTn id="126" dur="166" decel="50000">
                                          <p:stCondLst>
                                            <p:cond delay="676"/>
                                          </p:stCondLst>
                                        </p:cTn>
                                        <p:tgtEl>
                                          <p:spTgt spid="3">
                                            <p:txEl>
                                              <p:pRg st="6" end="6"/>
                                            </p:txEl>
                                          </p:spTgt>
                                        </p:tgtEl>
                                      </p:cBhvr>
                                      <p:to x="100000" y="100000"/>
                                    </p:animScale>
                                    <p:animScale>
                                      <p:cBhvr>
                                        <p:cTn id="127" dur="26">
                                          <p:stCondLst>
                                            <p:cond delay="1312"/>
                                          </p:stCondLst>
                                        </p:cTn>
                                        <p:tgtEl>
                                          <p:spTgt spid="3">
                                            <p:txEl>
                                              <p:pRg st="6" end="6"/>
                                            </p:txEl>
                                          </p:spTgt>
                                        </p:tgtEl>
                                      </p:cBhvr>
                                      <p:to x="100000" y="80000"/>
                                    </p:animScale>
                                    <p:animScale>
                                      <p:cBhvr>
                                        <p:cTn id="128" dur="166" decel="50000">
                                          <p:stCondLst>
                                            <p:cond delay="1338"/>
                                          </p:stCondLst>
                                        </p:cTn>
                                        <p:tgtEl>
                                          <p:spTgt spid="3">
                                            <p:txEl>
                                              <p:pRg st="6" end="6"/>
                                            </p:txEl>
                                          </p:spTgt>
                                        </p:tgtEl>
                                      </p:cBhvr>
                                      <p:to x="100000" y="100000"/>
                                    </p:animScale>
                                    <p:animScale>
                                      <p:cBhvr>
                                        <p:cTn id="129" dur="26">
                                          <p:stCondLst>
                                            <p:cond delay="1642"/>
                                          </p:stCondLst>
                                        </p:cTn>
                                        <p:tgtEl>
                                          <p:spTgt spid="3">
                                            <p:txEl>
                                              <p:pRg st="6" end="6"/>
                                            </p:txEl>
                                          </p:spTgt>
                                        </p:tgtEl>
                                      </p:cBhvr>
                                      <p:to x="100000" y="90000"/>
                                    </p:animScale>
                                    <p:animScale>
                                      <p:cBhvr>
                                        <p:cTn id="130" dur="166" decel="50000">
                                          <p:stCondLst>
                                            <p:cond delay="1668"/>
                                          </p:stCondLst>
                                        </p:cTn>
                                        <p:tgtEl>
                                          <p:spTgt spid="3">
                                            <p:txEl>
                                              <p:pRg st="6" end="6"/>
                                            </p:txEl>
                                          </p:spTgt>
                                        </p:tgtEl>
                                      </p:cBhvr>
                                      <p:to x="100000" y="100000"/>
                                    </p:animScale>
                                    <p:animScale>
                                      <p:cBhvr>
                                        <p:cTn id="131" dur="26">
                                          <p:stCondLst>
                                            <p:cond delay="1808"/>
                                          </p:stCondLst>
                                        </p:cTn>
                                        <p:tgtEl>
                                          <p:spTgt spid="3">
                                            <p:txEl>
                                              <p:pRg st="6" end="6"/>
                                            </p:txEl>
                                          </p:spTgt>
                                        </p:tgtEl>
                                      </p:cBhvr>
                                      <p:to x="100000" y="95000"/>
                                    </p:animScale>
                                    <p:animScale>
                                      <p:cBhvr>
                                        <p:cTn id="132" dur="166" decel="50000">
                                          <p:stCondLst>
                                            <p:cond delay="1834"/>
                                          </p:stCondLst>
                                        </p:cTn>
                                        <p:tgtEl>
                                          <p:spTgt spid="3">
                                            <p:txEl>
                                              <p:pRg st="6" end="6"/>
                                            </p:txEl>
                                          </p:spTgt>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3">
                                            <p:txEl>
                                              <p:pRg st="7" end="7"/>
                                            </p:txEl>
                                          </p:spTgt>
                                        </p:tgtEl>
                                        <p:attrNameLst>
                                          <p:attrName>style.visibility</p:attrName>
                                        </p:attrNameLst>
                                      </p:cBhvr>
                                      <p:to>
                                        <p:strVal val="visible"/>
                                      </p:to>
                                    </p:set>
                                    <p:animEffect transition="in" filter="wipe(down)">
                                      <p:cBhvr>
                                        <p:cTn id="135" dur="580">
                                          <p:stCondLst>
                                            <p:cond delay="0"/>
                                          </p:stCondLst>
                                        </p:cTn>
                                        <p:tgtEl>
                                          <p:spTgt spid="3">
                                            <p:txEl>
                                              <p:pRg st="7" end="7"/>
                                            </p:txEl>
                                          </p:spTgt>
                                        </p:tgtEl>
                                      </p:cBhvr>
                                    </p:animEffect>
                                    <p:anim calcmode="lin" valueType="num">
                                      <p:cBhvr>
                                        <p:cTn id="13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7" end="7"/>
                                            </p:txEl>
                                          </p:spTgt>
                                        </p:tgtEl>
                                      </p:cBhvr>
                                      <p:to x="100000" y="60000"/>
                                    </p:animScale>
                                    <p:animScale>
                                      <p:cBhvr>
                                        <p:cTn id="142" dur="166" decel="50000">
                                          <p:stCondLst>
                                            <p:cond delay="676"/>
                                          </p:stCondLst>
                                        </p:cTn>
                                        <p:tgtEl>
                                          <p:spTgt spid="3">
                                            <p:txEl>
                                              <p:pRg st="7" end="7"/>
                                            </p:txEl>
                                          </p:spTgt>
                                        </p:tgtEl>
                                      </p:cBhvr>
                                      <p:to x="100000" y="100000"/>
                                    </p:animScale>
                                    <p:animScale>
                                      <p:cBhvr>
                                        <p:cTn id="143" dur="26">
                                          <p:stCondLst>
                                            <p:cond delay="1312"/>
                                          </p:stCondLst>
                                        </p:cTn>
                                        <p:tgtEl>
                                          <p:spTgt spid="3">
                                            <p:txEl>
                                              <p:pRg st="7" end="7"/>
                                            </p:txEl>
                                          </p:spTgt>
                                        </p:tgtEl>
                                      </p:cBhvr>
                                      <p:to x="100000" y="80000"/>
                                    </p:animScale>
                                    <p:animScale>
                                      <p:cBhvr>
                                        <p:cTn id="144" dur="166" decel="50000">
                                          <p:stCondLst>
                                            <p:cond delay="1338"/>
                                          </p:stCondLst>
                                        </p:cTn>
                                        <p:tgtEl>
                                          <p:spTgt spid="3">
                                            <p:txEl>
                                              <p:pRg st="7" end="7"/>
                                            </p:txEl>
                                          </p:spTgt>
                                        </p:tgtEl>
                                      </p:cBhvr>
                                      <p:to x="100000" y="100000"/>
                                    </p:animScale>
                                    <p:animScale>
                                      <p:cBhvr>
                                        <p:cTn id="145" dur="26">
                                          <p:stCondLst>
                                            <p:cond delay="1642"/>
                                          </p:stCondLst>
                                        </p:cTn>
                                        <p:tgtEl>
                                          <p:spTgt spid="3">
                                            <p:txEl>
                                              <p:pRg st="7" end="7"/>
                                            </p:txEl>
                                          </p:spTgt>
                                        </p:tgtEl>
                                      </p:cBhvr>
                                      <p:to x="100000" y="90000"/>
                                    </p:animScale>
                                    <p:animScale>
                                      <p:cBhvr>
                                        <p:cTn id="146" dur="166" decel="50000">
                                          <p:stCondLst>
                                            <p:cond delay="1668"/>
                                          </p:stCondLst>
                                        </p:cTn>
                                        <p:tgtEl>
                                          <p:spTgt spid="3">
                                            <p:txEl>
                                              <p:pRg st="7" end="7"/>
                                            </p:txEl>
                                          </p:spTgt>
                                        </p:tgtEl>
                                      </p:cBhvr>
                                      <p:to x="100000" y="100000"/>
                                    </p:animScale>
                                    <p:animScale>
                                      <p:cBhvr>
                                        <p:cTn id="147" dur="26">
                                          <p:stCondLst>
                                            <p:cond delay="1808"/>
                                          </p:stCondLst>
                                        </p:cTn>
                                        <p:tgtEl>
                                          <p:spTgt spid="3">
                                            <p:txEl>
                                              <p:pRg st="7" end="7"/>
                                            </p:txEl>
                                          </p:spTgt>
                                        </p:tgtEl>
                                      </p:cBhvr>
                                      <p:to x="100000" y="95000"/>
                                    </p:animScale>
                                    <p:animScale>
                                      <p:cBhvr>
                                        <p:cTn id="148" dur="166" decel="50000">
                                          <p:stCondLst>
                                            <p:cond delay="1834"/>
                                          </p:stCondLst>
                                        </p:cTn>
                                        <p:tgtEl>
                                          <p:spTgt spid="3">
                                            <p:txEl>
                                              <p:pRg st="7" end="7"/>
                                            </p:tx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3">
                                            <p:txEl>
                                              <p:pRg st="9" end="9"/>
                                            </p:txEl>
                                          </p:spTgt>
                                        </p:tgtEl>
                                        <p:attrNameLst>
                                          <p:attrName>style.visibility</p:attrName>
                                        </p:attrNameLst>
                                      </p:cBhvr>
                                      <p:to>
                                        <p:strVal val="visible"/>
                                      </p:to>
                                    </p:set>
                                    <p:animEffect transition="in" filter="wipe(down)">
                                      <p:cBhvr>
                                        <p:cTn id="167" dur="580">
                                          <p:stCondLst>
                                            <p:cond delay="0"/>
                                          </p:stCondLst>
                                        </p:cTn>
                                        <p:tgtEl>
                                          <p:spTgt spid="3">
                                            <p:txEl>
                                              <p:pRg st="9" end="9"/>
                                            </p:txEl>
                                          </p:spTgt>
                                        </p:tgtEl>
                                      </p:cBhvr>
                                    </p:animEffect>
                                    <p:anim calcmode="lin" valueType="num">
                                      <p:cBhvr>
                                        <p:cTn id="168"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9" end="9"/>
                                            </p:txEl>
                                          </p:spTgt>
                                        </p:tgtEl>
                                      </p:cBhvr>
                                      <p:to x="100000" y="60000"/>
                                    </p:animScale>
                                    <p:animScale>
                                      <p:cBhvr>
                                        <p:cTn id="174" dur="166" decel="50000">
                                          <p:stCondLst>
                                            <p:cond delay="676"/>
                                          </p:stCondLst>
                                        </p:cTn>
                                        <p:tgtEl>
                                          <p:spTgt spid="3">
                                            <p:txEl>
                                              <p:pRg st="9" end="9"/>
                                            </p:txEl>
                                          </p:spTgt>
                                        </p:tgtEl>
                                      </p:cBhvr>
                                      <p:to x="100000" y="100000"/>
                                    </p:animScale>
                                    <p:animScale>
                                      <p:cBhvr>
                                        <p:cTn id="175" dur="26">
                                          <p:stCondLst>
                                            <p:cond delay="1312"/>
                                          </p:stCondLst>
                                        </p:cTn>
                                        <p:tgtEl>
                                          <p:spTgt spid="3">
                                            <p:txEl>
                                              <p:pRg st="9" end="9"/>
                                            </p:txEl>
                                          </p:spTgt>
                                        </p:tgtEl>
                                      </p:cBhvr>
                                      <p:to x="100000" y="80000"/>
                                    </p:animScale>
                                    <p:animScale>
                                      <p:cBhvr>
                                        <p:cTn id="176" dur="166" decel="50000">
                                          <p:stCondLst>
                                            <p:cond delay="1338"/>
                                          </p:stCondLst>
                                        </p:cTn>
                                        <p:tgtEl>
                                          <p:spTgt spid="3">
                                            <p:txEl>
                                              <p:pRg st="9" end="9"/>
                                            </p:txEl>
                                          </p:spTgt>
                                        </p:tgtEl>
                                      </p:cBhvr>
                                      <p:to x="100000" y="100000"/>
                                    </p:animScale>
                                    <p:animScale>
                                      <p:cBhvr>
                                        <p:cTn id="177" dur="26">
                                          <p:stCondLst>
                                            <p:cond delay="1642"/>
                                          </p:stCondLst>
                                        </p:cTn>
                                        <p:tgtEl>
                                          <p:spTgt spid="3">
                                            <p:txEl>
                                              <p:pRg st="9" end="9"/>
                                            </p:txEl>
                                          </p:spTgt>
                                        </p:tgtEl>
                                      </p:cBhvr>
                                      <p:to x="100000" y="90000"/>
                                    </p:animScale>
                                    <p:animScale>
                                      <p:cBhvr>
                                        <p:cTn id="178" dur="166" decel="50000">
                                          <p:stCondLst>
                                            <p:cond delay="1668"/>
                                          </p:stCondLst>
                                        </p:cTn>
                                        <p:tgtEl>
                                          <p:spTgt spid="3">
                                            <p:txEl>
                                              <p:pRg st="9" end="9"/>
                                            </p:txEl>
                                          </p:spTgt>
                                        </p:tgtEl>
                                      </p:cBhvr>
                                      <p:to x="100000" y="100000"/>
                                    </p:animScale>
                                    <p:animScale>
                                      <p:cBhvr>
                                        <p:cTn id="179" dur="26">
                                          <p:stCondLst>
                                            <p:cond delay="1808"/>
                                          </p:stCondLst>
                                        </p:cTn>
                                        <p:tgtEl>
                                          <p:spTgt spid="3">
                                            <p:txEl>
                                              <p:pRg st="9" end="9"/>
                                            </p:txEl>
                                          </p:spTgt>
                                        </p:tgtEl>
                                      </p:cBhvr>
                                      <p:to x="100000" y="95000"/>
                                    </p:animScale>
                                    <p:animScale>
                                      <p:cBhvr>
                                        <p:cTn id="180"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3917</TotalTime>
  <Words>780</Words>
  <Application>Microsoft Office PowerPoint</Application>
  <PresentationFormat>On-screen Show (4:3)</PresentationFormat>
  <Paragraphs>162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Creating a Literacy-Rich Curriculum Unit</vt:lpstr>
      <vt:lpstr>Background </vt:lpstr>
      <vt:lpstr>About the Unit:</vt:lpstr>
      <vt:lpstr>Guiding Principles</vt:lpstr>
      <vt:lpstr>Slide 5</vt:lpstr>
      <vt:lpstr>Cultural Responsiveness</vt:lpstr>
      <vt:lpstr>Disciplinary Discourses</vt:lpstr>
      <vt:lpstr>English/Second Language Learners</vt:lpstr>
      <vt:lpstr>Use of Multiple Texts</vt:lpstr>
      <vt:lpstr>Use of Multiple Literacies</vt:lpstr>
      <vt:lpstr>Strategic Reading and Learning</vt:lpstr>
      <vt:lpstr>Classroom Organization and Practices</vt:lpstr>
      <vt:lpstr>Assessment</vt:lpstr>
      <vt:lpstr>Before:</vt:lpstr>
      <vt:lpstr>After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dc:creator>
  <cp:lastModifiedBy>jamie</cp:lastModifiedBy>
  <cp:revision>30</cp:revision>
  <dcterms:created xsi:type="dcterms:W3CDTF">2012-06-25T22:42:09Z</dcterms:created>
  <dcterms:modified xsi:type="dcterms:W3CDTF">2012-06-29T12:06:00Z</dcterms:modified>
</cp:coreProperties>
</file>